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8" r:id="rId5"/>
    <p:sldId id="956" r:id="rId6"/>
    <p:sldId id="682" r:id="rId7"/>
    <p:sldId id="714" r:id="rId8"/>
    <p:sldId id="1114" r:id="rId9"/>
    <p:sldId id="715" r:id="rId10"/>
    <p:sldId id="983" r:id="rId11"/>
    <p:sldId id="1074" r:id="rId12"/>
    <p:sldId id="1104" r:id="rId13"/>
    <p:sldId id="1102" r:id="rId14"/>
    <p:sldId id="1080" r:id="rId15"/>
    <p:sldId id="1105" r:id="rId16"/>
    <p:sldId id="1106" r:id="rId17"/>
    <p:sldId id="1115" r:id="rId18"/>
    <p:sldId id="1107" r:id="rId19"/>
    <p:sldId id="1108" r:id="rId20"/>
    <p:sldId id="1082" r:id="rId21"/>
    <p:sldId id="1109" r:id="rId22"/>
    <p:sldId id="1110" r:id="rId23"/>
    <p:sldId id="1096" r:id="rId24"/>
    <p:sldId id="1097" r:id="rId25"/>
    <p:sldId id="1019" r:id="rId2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0"/>
    <a:srgbClr val="03AD95"/>
    <a:srgbClr val="0082B0"/>
    <a:srgbClr val="009ED6"/>
    <a:srgbClr val="8A5DA4"/>
    <a:srgbClr val="F6A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5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A0BBD03-D735-49E5-84CE-B4E9DDDC1F73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4C98B77-754F-41F7-B7A5-062772202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5294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98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22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33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892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672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078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520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84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180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226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68580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+mj-lt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68580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19600" y="5061343"/>
            <a:ext cx="68580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19600" y="5270871"/>
            <a:ext cx="68580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33451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116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5BF7-0B33-4009-A8F0-5D70157E8D6C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A985-0156-4C35-A06A-02CD2939D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9299" y="274638"/>
            <a:ext cx="10833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9299" y="1600201"/>
            <a:ext cx="108331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1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072-020-04974-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119418" y="2130426"/>
            <a:ext cx="7555346" cy="1470025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uk-UA" sz="3200" dirty="0"/>
              <a:t>Ефективність</a:t>
            </a:r>
            <a:r>
              <a:rPr lang="uk-UA" sz="2800" dirty="0"/>
              <a:t> </a:t>
            </a:r>
            <a:r>
              <a:rPr lang="uk-UA" sz="3200" dirty="0" err="1"/>
              <a:t>Церебролізину</a:t>
            </a:r>
            <a:r>
              <a:rPr lang="en-US" sz="3200" dirty="0"/>
              <a:t> </a:t>
            </a:r>
            <a:r>
              <a:rPr lang="uk-UA" sz="3200" dirty="0"/>
              <a:t>після</a:t>
            </a:r>
            <a:r>
              <a:rPr lang="en-US" sz="3200" dirty="0"/>
              <a:t> </a:t>
            </a:r>
            <a:r>
              <a:rPr lang="uk-UA" sz="3200" dirty="0"/>
              <a:t>черепно-мозкової травми середнього та важкого ступеня тяжкості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Метааналіз С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APTAIN</a:t>
            </a:r>
            <a:br>
              <a:rPr lang="en-US" sz="3200" dirty="0"/>
            </a:br>
            <a:br>
              <a:rPr lang="en-US" sz="3200" dirty="0"/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297554" y="3751542"/>
            <a:ext cx="7072409" cy="239063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4D4D4D"/>
                </a:solidFill>
              </a:rPr>
              <a:t>Проспективний</a:t>
            </a:r>
            <a:r>
              <a:rPr lang="de-AT" dirty="0">
                <a:solidFill>
                  <a:srgbClr val="4D4D4D"/>
                </a:solidFill>
              </a:rPr>
              <a:t> </a:t>
            </a:r>
            <a:r>
              <a:rPr lang="uk-UA" dirty="0">
                <a:solidFill>
                  <a:srgbClr val="4D4D4D"/>
                </a:solidFill>
              </a:rPr>
              <a:t>метааналіз</a:t>
            </a:r>
            <a:r>
              <a:rPr lang="de-AT" dirty="0">
                <a:solidFill>
                  <a:srgbClr val="4D4D4D"/>
                </a:solidFill>
              </a:rPr>
              <a:t> </a:t>
            </a:r>
            <a:r>
              <a:rPr lang="uk-UA" dirty="0">
                <a:solidFill>
                  <a:srgbClr val="4D4D4D"/>
                </a:solidFill>
              </a:rPr>
              <a:t>серії досліджень</a:t>
            </a:r>
            <a:r>
              <a:rPr lang="de-AT" dirty="0">
                <a:solidFill>
                  <a:srgbClr val="4D4D4D"/>
                </a:solidFill>
              </a:rPr>
              <a:t> CAPTAIN</a:t>
            </a:r>
          </a:p>
          <a:p>
            <a:endParaRPr lang="de-AT" dirty="0">
              <a:solidFill>
                <a:srgbClr val="4D4D4D"/>
              </a:solidFill>
            </a:endParaRPr>
          </a:p>
          <a:p>
            <a:r>
              <a:rPr lang="en-US" sz="1200" i="1" dirty="0">
                <a:solidFill>
                  <a:srgbClr val="4D4D4D"/>
                </a:solidFill>
              </a:rPr>
              <a:t>Vester, Johannes C., et al. "</a:t>
            </a:r>
            <a:r>
              <a:rPr lang="en-US" sz="1200" i="1" dirty="0" err="1">
                <a:solidFill>
                  <a:srgbClr val="4D4D4D"/>
                </a:solidFill>
              </a:rPr>
              <a:t>Cerebrolysin</a:t>
            </a:r>
            <a:r>
              <a:rPr lang="en-US" sz="1200" i="1" dirty="0">
                <a:solidFill>
                  <a:srgbClr val="4D4D4D"/>
                </a:solidFill>
              </a:rPr>
              <a:t> after moderate to severe traumatic brain injury: </a:t>
            </a:r>
            <a:br>
              <a:rPr lang="en-US" sz="1200" i="1" dirty="0">
                <a:solidFill>
                  <a:srgbClr val="4D4D4D"/>
                </a:solidFill>
              </a:rPr>
            </a:br>
            <a:r>
              <a:rPr lang="en-US" sz="1200" i="1" dirty="0">
                <a:solidFill>
                  <a:srgbClr val="4D4D4D"/>
                </a:solidFill>
              </a:rPr>
              <a:t>prospective meta-analysis of the CAPTAIN trial series." Neurological Sciences (2021): 1-11.</a:t>
            </a:r>
          </a:p>
          <a:p>
            <a:endParaRPr lang="en-US" sz="1200" i="1" dirty="0">
              <a:solidFill>
                <a:srgbClr val="4D4D4D"/>
              </a:solidFill>
            </a:endParaRPr>
          </a:p>
          <a:p>
            <a:r>
              <a:rPr lang="en-US" sz="1200" i="1" dirty="0">
                <a:solidFill>
                  <a:srgbClr val="4D4D4D"/>
                </a:solidFill>
                <a:hlinkClick r:id="rId3"/>
              </a:rPr>
              <a:t>https://link.springer.com/article/10.1007/s10072-020-04974-6</a:t>
            </a:r>
            <a:r>
              <a:rPr lang="en-US" sz="1200" i="1" dirty="0">
                <a:solidFill>
                  <a:srgbClr val="4D4D4D"/>
                </a:solidFill>
              </a:rPr>
              <a:t> </a:t>
            </a:r>
          </a:p>
          <a:p>
            <a:endParaRPr lang="de-AT" sz="1200" i="1" dirty="0">
              <a:solidFill>
                <a:srgbClr val="4D4D4D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5EC9BCD-E5EA-4984-9B5B-9E861E5F07A5}"/>
              </a:ext>
            </a:extLst>
          </p:cNvPr>
          <p:cNvSpPr txBox="1"/>
          <p:nvPr/>
        </p:nvSpPr>
        <p:spPr>
          <a:xfrm rot="16200000">
            <a:off x="9852960" y="3384591"/>
            <a:ext cx="44164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CERE/INT/03/2021/5</a:t>
            </a:r>
          </a:p>
        </p:txBody>
      </p:sp>
    </p:spTree>
    <p:extLst>
      <p:ext uri="{BB962C8B-B14F-4D97-AF65-F5344CB8AC3E}">
        <p14:creationId xmlns:p14="http://schemas.microsoft.com/office/powerpoint/2010/main" val="31710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47EA0-9BF1-40E1-9E49-DF70C163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77" y="106858"/>
            <a:ext cx="10845583" cy="1143000"/>
          </a:xfrm>
        </p:spPr>
        <p:txBody>
          <a:bodyPr/>
          <a:lstStyle/>
          <a:p>
            <a:r>
              <a:rPr lang="uk-UA" dirty="0"/>
              <a:t>Ефективне лікування ЧМТ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DB450-4F94-4577-B244-EEE1FF1E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663" y="1431561"/>
            <a:ext cx="4669873" cy="2694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Покращує загальний вихід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/>
              <a:t>Церебролізин</a:t>
            </a:r>
            <a:r>
              <a:rPr lang="en-US" sz="2000" b="1" dirty="0"/>
              <a:t>® </a:t>
            </a:r>
            <a:r>
              <a:rPr lang="uk-UA" sz="2000" b="1" dirty="0"/>
              <a:t>надає статистично достовірну перевагу з середнім розміром ефекту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F32519-C363-4F0B-AAEA-4E435086C9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1" y="1249858"/>
            <a:ext cx="6450266" cy="3012319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2615C27-EFEA-4926-94F9-6C53F9307210}"/>
              </a:ext>
            </a:extLst>
          </p:cNvPr>
          <p:cNvSpPr/>
          <p:nvPr/>
        </p:nvSpPr>
        <p:spPr>
          <a:xfrm>
            <a:off x="3436252" y="4670480"/>
            <a:ext cx="5724525" cy="746620"/>
          </a:xfrm>
          <a:prstGeom prst="roundRect">
            <a:avLst/>
          </a:prstGeom>
          <a:solidFill>
            <a:srgbClr val="E20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Покращені функціональні та когнітивні результати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Швидше повернення до соціального життя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AD322-5635-4FBB-85D9-84F7E6AD601B}"/>
              </a:ext>
            </a:extLst>
          </p:cNvPr>
          <p:cNvSpPr/>
          <p:nvPr/>
        </p:nvSpPr>
        <p:spPr>
          <a:xfrm>
            <a:off x="1381944" y="3949031"/>
            <a:ext cx="5094357" cy="497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Підтверджуючий багатовимірний ансамбль ефектів на 90-й день (фаза нейровідновлення)</a:t>
            </a:r>
          </a:p>
        </p:txBody>
      </p:sp>
    </p:spTree>
    <p:extLst>
      <p:ext uri="{BB962C8B-B14F-4D97-AF65-F5344CB8AC3E}">
        <p14:creationId xmlns:p14="http://schemas.microsoft.com/office/powerpoint/2010/main" val="10925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229677"/>
            <a:ext cx="10356349" cy="13683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br>
              <a:rPr lang="de-AT" sz="28700" dirty="0"/>
            </a:br>
            <a:r>
              <a:rPr lang="uk-UA" sz="8800" dirty="0"/>
              <a:t>РЯТУЄ ЖИТТЯ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404554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1790-6D44-4C7B-A9FA-8913F953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10" y="14896"/>
            <a:ext cx="10845583" cy="1143000"/>
          </a:xfrm>
        </p:spPr>
        <p:txBody>
          <a:bodyPr/>
          <a:lstStyle/>
          <a:p>
            <a:r>
              <a:rPr lang="uk-UA" dirty="0"/>
              <a:t>ЧМТ</a:t>
            </a:r>
            <a:r>
              <a:rPr lang="de-AT" dirty="0"/>
              <a:t> – </a:t>
            </a:r>
            <a:r>
              <a:rPr lang="uk-UA" dirty="0"/>
              <a:t>основна із причин смерті та інвалідності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7F7C7-558D-426A-8402-22ECFB74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10" y="1189711"/>
            <a:ext cx="10845583" cy="3476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ЧМТ важкого ступеня тяжкості призводить до смерті в</a:t>
            </a:r>
            <a:r>
              <a:rPr lang="en-US" sz="2000" dirty="0"/>
              <a:t> 30-40%</a:t>
            </a:r>
            <a:r>
              <a:rPr lang="uk-UA" sz="2000" dirty="0"/>
              <a:t> випадків</a:t>
            </a:r>
            <a:r>
              <a:rPr lang="en-US" sz="2000" dirty="0"/>
              <a:t>. </a:t>
            </a:r>
            <a:r>
              <a:rPr lang="uk-UA" sz="2000" dirty="0"/>
              <a:t>Люди, що вижили, відчувають значні фізичні, психічні, емоційні та когнітивні порушення, які знижують якість життя людей та їхніх сімей</a:t>
            </a:r>
            <a:r>
              <a:rPr lang="en-US" sz="2000" dirty="0"/>
              <a:t>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82F537F-7A02-4E0B-8A7E-BF5B317884D4}"/>
              </a:ext>
            </a:extLst>
          </p:cNvPr>
          <p:cNvSpPr txBox="1"/>
          <p:nvPr/>
        </p:nvSpPr>
        <p:spPr>
          <a:xfrm>
            <a:off x="253767" y="6627660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 https://www.center-tbi.eu/files/news/21571f81-20b8-4860-a3dd-1f6e27d02b3d.pdf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4E2E0902-94C3-4BBE-AE9E-CD0AD4068419}"/>
              </a:ext>
            </a:extLst>
          </p:cNvPr>
          <p:cNvSpPr/>
          <p:nvPr/>
        </p:nvSpPr>
        <p:spPr>
          <a:xfrm>
            <a:off x="3292679" y="4698151"/>
            <a:ext cx="5993934" cy="606539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Ефективне та безпечне лікування ЧМТ є дуже важливим!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745A6-3660-41CE-9A03-6B0BB1B7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29" y="2326485"/>
            <a:ext cx="3017782" cy="1914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302A18-F6EC-4754-A716-8799FC721843}"/>
              </a:ext>
            </a:extLst>
          </p:cNvPr>
          <p:cNvSpPr txBox="1"/>
          <p:nvPr/>
        </p:nvSpPr>
        <p:spPr>
          <a:xfrm>
            <a:off x="5718495" y="2535321"/>
            <a:ext cx="6193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Щорічно в Украіні:</a:t>
            </a:r>
          </a:p>
          <a:p>
            <a:r>
              <a:rPr lang="uk-UA" sz="2000" b="1" dirty="0">
                <a:solidFill>
                  <a:srgbClr val="FF0000"/>
                </a:solidFill>
                <a:latin typeface="+mj-lt"/>
              </a:rPr>
              <a:t>150 000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нових пацієнтів </a:t>
            </a:r>
          </a:p>
          <a:p>
            <a:r>
              <a:rPr lang="uk-UA" sz="2000" b="1" dirty="0">
                <a:solidFill>
                  <a:srgbClr val="FF0000"/>
                </a:solidFill>
                <a:latin typeface="+mj-lt"/>
              </a:rPr>
              <a:t>33 000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- госпіталізовано</a:t>
            </a:r>
          </a:p>
          <a:p>
            <a:r>
              <a:rPr lang="uk-UA" sz="2000" b="1" dirty="0">
                <a:solidFill>
                  <a:srgbClr val="FF0000"/>
                </a:solidFill>
                <a:latin typeface="+mj-lt"/>
              </a:rPr>
              <a:t>11 000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- смертність </a:t>
            </a:r>
          </a:p>
          <a:p>
            <a:r>
              <a:rPr lang="uk-UA" sz="2000" b="1" dirty="0">
                <a:solidFill>
                  <a:srgbClr val="FF0000"/>
                </a:solidFill>
                <a:latin typeface="+mj-lt"/>
              </a:rPr>
              <a:t>1 000 000 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має інвалідність внаслідок ЧМТ </a:t>
            </a:r>
          </a:p>
        </p:txBody>
      </p:sp>
    </p:spTree>
    <p:extLst>
      <p:ext uri="{BB962C8B-B14F-4D97-AF65-F5344CB8AC3E}">
        <p14:creationId xmlns:p14="http://schemas.microsoft.com/office/powerpoint/2010/main" val="35944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47EA0-9BF1-40E1-9E49-DF70C163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75" y="73302"/>
            <a:ext cx="10845583" cy="1143000"/>
          </a:xfrm>
        </p:spPr>
        <p:txBody>
          <a:bodyPr/>
          <a:lstStyle/>
          <a:p>
            <a:r>
              <a:rPr lang="uk-UA" dirty="0"/>
              <a:t>Церебролізин</a:t>
            </a:r>
            <a:r>
              <a:rPr lang="en-US" dirty="0"/>
              <a:t>® </a:t>
            </a:r>
            <a:r>
              <a:rPr lang="uk-UA" dirty="0"/>
              <a:t>рятує життя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DB450-4F94-4577-B244-EEE1FF1E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726" y="2062871"/>
            <a:ext cx="6902900" cy="160164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1" dirty="0"/>
              <a:t>Смертність</a:t>
            </a:r>
            <a:r>
              <a:rPr lang="en-US" sz="2000" dirty="0"/>
              <a:t> </a:t>
            </a:r>
            <a:r>
              <a:rPr lang="uk-UA" sz="2000" dirty="0"/>
              <a:t>в</a:t>
            </a:r>
            <a:r>
              <a:rPr lang="en-US" sz="2000" dirty="0"/>
              <a:t> </a:t>
            </a:r>
            <a:r>
              <a:rPr lang="uk-UA" sz="2000" dirty="0"/>
              <a:t>групі</a:t>
            </a:r>
            <a:r>
              <a:rPr lang="en-US" sz="2000" dirty="0"/>
              <a:t> </a:t>
            </a:r>
            <a:r>
              <a:rPr lang="uk-UA" sz="2000" dirty="0" err="1"/>
              <a:t>Церебролізину</a:t>
            </a:r>
            <a:r>
              <a:rPr lang="en-US" sz="2000" dirty="0"/>
              <a:t> </a:t>
            </a:r>
            <a:r>
              <a:rPr lang="uk-UA" sz="2000" b="1" dirty="0"/>
              <a:t>зменшилась в два рази: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18,1% </a:t>
            </a:r>
            <a:r>
              <a:rPr lang="uk-UA" sz="2000" dirty="0"/>
              <a:t>в групі плацебо і </a:t>
            </a:r>
            <a:r>
              <a:rPr lang="uk-UA" sz="2000" b="1" dirty="0"/>
              <a:t>тільки</a:t>
            </a:r>
            <a:r>
              <a:rPr lang="en-US" sz="2000" b="1" dirty="0"/>
              <a:t> 7,8% </a:t>
            </a:r>
            <a:r>
              <a:rPr lang="uk-UA" sz="2000" b="1" dirty="0"/>
              <a:t>в</a:t>
            </a:r>
            <a:r>
              <a:rPr lang="en-US" sz="2000" b="1" dirty="0"/>
              <a:t> </a:t>
            </a:r>
            <a:r>
              <a:rPr lang="uk-UA" sz="2000" b="1" dirty="0"/>
              <a:t>групі </a:t>
            </a:r>
            <a:r>
              <a:rPr lang="uk-UA" sz="2000" b="1" dirty="0" err="1"/>
              <a:t>Церебролізину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2615C27-EFEA-4926-94F9-6C53F9307210}"/>
              </a:ext>
            </a:extLst>
          </p:cNvPr>
          <p:cNvSpPr/>
          <p:nvPr/>
        </p:nvSpPr>
        <p:spPr>
          <a:xfrm>
            <a:off x="3411523" y="4544641"/>
            <a:ext cx="5368954" cy="746620"/>
          </a:xfrm>
          <a:prstGeom prst="roundRect">
            <a:avLst/>
          </a:prstGeom>
          <a:solidFill>
            <a:srgbClr val="E20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В 2 рази вищий шанс на виживання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Нижчий рівень важких ускладнень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838CB9-844B-47E4-9EC2-B532E1141A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1381891"/>
            <a:ext cx="4840771" cy="29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70" y="645126"/>
            <a:ext cx="10356349" cy="260168"/>
          </a:xfrm>
        </p:spPr>
        <p:txBody>
          <a:bodyPr>
            <a:noAutofit/>
          </a:bodyPr>
          <a:lstStyle/>
          <a:p>
            <a:br>
              <a:rPr lang="de-AT" sz="13800" dirty="0">
                <a:cs typeface="Arial" panose="020B0604020202020204" pitchFamily="34" charset="0"/>
              </a:rPr>
            </a:br>
            <a:r>
              <a:rPr lang="de-AT" sz="13800" dirty="0">
                <a:cs typeface="Arial" panose="020B0604020202020204" pitchFamily="34" charset="0"/>
              </a:rPr>
              <a:t>										</a:t>
            </a:r>
            <a:r>
              <a:rPr lang="uk-UA" sz="8800" dirty="0"/>
              <a:t>ЕФЕКТИ</a:t>
            </a:r>
            <a:endParaRPr lang="en-GB" sz="8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264080" y="3219275"/>
            <a:ext cx="113297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РАННЬОГО</a:t>
            </a:r>
            <a:r>
              <a:rPr lang="de-AT" sz="8800" b="1" dirty="0">
                <a:solidFill>
                  <a:srgbClr val="E30613"/>
                </a:solidFill>
                <a:latin typeface="+mj-lt"/>
                <a:ea typeface="+mj-ea"/>
              </a:rPr>
              <a:t> </a:t>
            </a:r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ЛІКУВАННЯ</a:t>
            </a:r>
            <a:endParaRPr lang="en-GB" sz="88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710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1790-6D44-4C7B-A9FA-8913F953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76" y="165581"/>
            <a:ext cx="10845583" cy="1143000"/>
          </a:xfrm>
        </p:spPr>
        <p:txBody>
          <a:bodyPr/>
          <a:lstStyle/>
          <a:p>
            <a:r>
              <a:rPr lang="uk-UA" dirty="0"/>
              <a:t>ЧМТ</a:t>
            </a:r>
            <a:r>
              <a:rPr lang="en-US" dirty="0"/>
              <a:t> – </a:t>
            </a:r>
            <a:r>
              <a:rPr lang="uk-UA" dirty="0"/>
              <a:t>Основні витрати системи охорони здоров’я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7F7C7-558D-426A-8402-22ECFB74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76" y="1340396"/>
            <a:ext cx="10845583" cy="3476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ЧМТ має дуже високий</a:t>
            </a:r>
            <a:r>
              <a:rPr lang="en-US" sz="2000" dirty="0"/>
              <a:t> </a:t>
            </a:r>
            <a:r>
              <a:rPr lang="uk-UA" sz="2000" b="1" dirty="0"/>
              <a:t>економічний</a:t>
            </a:r>
            <a:r>
              <a:rPr lang="en-US" sz="2000" b="1" dirty="0"/>
              <a:t> </a:t>
            </a:r>
            <a:r>
              <a:rPr lang="uk-UA" sz="2000" b="1" dirty="0"/>
              <a:t>вплив</a:t>
            </a:r>
            <a:r>
              <a:rPr lang="en-US" sz="2000" b="1" dirty="0"/>
              <a:t> </a:t>
            </a:r>
            <a:r>
              <a:rPr lang="uk-UA" sz="2000" b="1" dirty="0"/>
              <a:t>на</a:t>
            </a:r>
            <a:r>
              <a:rPr lang="en-US" sz="2000" b="1" dirty="0"/>
              <a:t> </a:t>
            </a:r>
            <a:r>
              <a:rPr lang="uk-UA" sz="2000" b="1" dirty="0"/>
              <a:t>людей</a:t>
            </a:r>
            <a:r>
              <a:rPr lang="en-US" sz="2000" b="1" dirty="0"/>
              <a:t> </a:t>
            </a:r>
            <a:r>
              <a:rPr lang="uk-UA" sz="2000" b="1" dirty="0"/>
              <a:t>та їхні</a:t>
            </a:r>
            <a:r>
              <a:rPr lang="en-US" sz="2000" b="1" dirty="0"/>
              <a:t> </a:t>
            </a:r>
            <a:r>
              <a:rPr lang="uk-UA" sz="2000" b="1" dirty="0"/>
              <a:t>сім’ї</a:t>
            </a:r>
            <a:r>
              <a:rPr lang="en-US" sz="2000" b="1" dirty="0"/>
              <a:t>, </a:t>
            </a:r>
            <a:r>
              <a:rPr lang="uk-UA" sz="2000" b="1" dirty="0"/>
              <a:t>та на суспільство</a:t>
            </a:r>
            <a:r>
              <a:rPr lang="en-US" sz="2000" b="1" dirty="0"/>
              <a:t> </a:t>
            </a:r>
            <a:r>
              <a:rPr lang="uk-UA" sz="2000" dirty="0"/>
              <a:t>в цілому</a:t>
            </a:r>
            <a:r>
              <a:rPr lang="en-US" sz="2000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0D5760-9916-4209-B8A1-EEBA35C07C87}"/>
              </a:ext>
            </a:extLst>
          </p:cNvPr>
          <p:cNvSpPr txBox="1"/>
          <p:nvPr/>
        </p:nvSpPr>
        <p:spPr>
          <a:xfrm>
            <a:off x="253767" y="6609904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 https://www.center-tbi.eu/files/news/21571f81-20b8-4860-a3dd-1f6e27d02b3d.pdf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87F7D6-55CA-4A3C-9DA3-BDD77623CF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45" y="2238521"/>
            <a:ext cx="5071104" cy="3060969"/>
          </a:xfrm>
          <a:prstGeom prst="rect">
            <a:avLst/>
          </a:prstGeom>
        </p:spPr>
      </p:pic>
      <p:sp>
        <p:nvSpPr>
          <p:cNvPr id="7" name="Rechteck 9">
            <a:extLst>
              <a:ext uri="{FF2B5EF4-FFF2-40B4-BE49-F238E27FC236}">
                <a16:creationId xmlns:a16="http://schemas.microsoft.com/office/drawing/2014/main" id="{71D530D6-B976-4D7E-B754-649A7A6180AC}"/>
              </a:ext>
            </a:extLst>
          </p:cNvPr>
          <p:cNvSpPr/>
          <p:nvPr/>
        </p:nvSpPr>
        <p:spPr>
          <a:xfrm>
            <a:off x="3209222" y="4647860"/>
            <a:ext cx="5104227" cy="582722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Раннє лікування ЧМТ є дуже важливим! 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C38E39AD-893A-472A-8246-FF5D262C7F4D}"/>
              </a:ext>
            </a:extLst>
          </p:cNvPr>
          <p:cNvSpPr/>
          <p:nvPr/>
        </p:nvSpPr>
        <p:spPr>
          <a:xfrm>
            <a:off x="5912142" y="2865888"/>
            <a:ext cx="2879520" cy="705355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Щорічні витрати – 400 млрд доларів США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18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47EA0-9BF1-40E1-9E49-DF70C163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57" y="114146"/>
            <a:ext cx="10845583" cy="1143000"/>
          </a:xfrm>
        </p:spPr>
        <p:txBody>
          <a:bodyPr/>
          <a:lstStyle/>
          <a:p>
            <a:r>
              <a:rPr lang="uk-UA" dirty="0"/>
              <a:t>Ефекти раннього лікування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DB450-4F94-4577-B244-EEE1FF1E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22" y="4001628"/>
            <a:ext cx="9042011" cy="15434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1" dirty="0"/>
              <a:t>Забезпечує значну перевагу вже на </a:t>
            </a:r>
            <a:r>
              <a:rPr lang="en-US" sz="2000" b="1" dirty="0"/>
              <a:t>10</a:t>
            </a:r>
            <a:r>
              <a:rPr lang="uk-UA" sz="2000" b="1" dirty="0"/>
              <a:t>-й день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Забезпечує середню перевагу для пацієнтів з ЧМТ</a:t>
            </a:r>
            <a:r>
              <a:rPr lang="en-US" sz="2000" dirty="0"/>
              <a:t> </a:t>
            </a:r>
            <a:r>
              <a:rPr lang="uk-UA" sz="2000" dirty="0"/>
              <a:t>вже на</a:t>
            </a:r>
            <a:r>
              <a:rPr lang="en-US" sz="2000" dirty="0"/>
              <a:t> 10</a:t>
            </a:r>
            <a:r>
              <a:rPr lang="uk-UA" sz="2000" dirty="0"/>
              <a:t>-й день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Навіть</a:t>
            </a:r>
            <a:r>
              <a:rPr lang="en-US" sz="2000" dirty="0"/>
              <a:t> </a:t>
            </a:r>
            <a:r>
              <a:rPr lang="en-US" sz="2000" b="1" dirty="0"/>
              <a:t>1 </a:t>
            </a:r>
            <a:r>
              <a:rPr lang="uk-UA" sz="2000" b="1" dirty="0"/>
              <a:t>цикл раннього лікування приносить достовірну клінічну  перевагу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375350-1D9E-48FA-BE7F-12C88D5F9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7" y="1079834"/>
            <a:ext cx="7600930" cy="2642577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2615C27-EFEA-4926-94F9-6C53F9307210}"/>
              </a:ext>
            </a:extLst>
          </p:cNvPr>
          <p:cNvSpPr/>
          <p:nvPr/>
        </p:nvSpPr>
        <p:spPr>
          <a:xfrm>
            <a:off x="7792815" y="3115400"/>
            <a:ext cx="4066903" cy="746620"/>
          </a:xfrm>
          <a:prstGeom prst="roundRect">
            <a:avLst/>
          </a:prstGeom>
          <a:solidFill>
            <a:srgbClr val="E20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Скорочує час перебування в стаціонарі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15EE7-162F-4980-9B15-622644E1F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22" y="2577457"/>
            <a:ext cx="6697211" cy="524174"/>
          </a:xfrm>
          <a:prstGeom prst="rect">
            <a:avLst/>
          </a:prstGeom>
        </p:spPr>
      </p:pic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72EB1CF-EF28-47CD-93BE-B0EC8686CB7E}"/>
              </a:ext>
            </a:extLst>
          </p:cNvPr>
          <p:cNvSpPr/>
          <p:nvPr/>
        </p:nvSpPr>
        <p:spPr>
          <a:xfrm>
            <a:off x="3983931" y="1079834"/>
            <a:ext cx="1233182" cy="4781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 10-й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23B1E-354C-43DC-9F18-7A2C3C42862B}"/>
              </a:ext>
            </a:extLst>
          </p:cNvPr>
          <p:cNvSpPr/>
          <p:nvPr/>
        </p:nvSpPr>
        <p:spPr>
          <a:xfrm>
            <a:off x="1326936" y="3318355"/>
            <a:ext cx="6465879" cy="497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Підтверджуючий багатовимірний ансамбль ефектів на 10-й день (фаза нейропротекції)</a:t>
            </a:r>
          </a:p>
        </p:txBody>
      </p:sp>
    </p:spTree>
    <p:extLst>
      <p:ext uri="{BB962C8B-B14F-4D97-AF65-F5344CB8AC3E}">
        <p14:creationId xmlns:p14="http://schemas.microsoft.com/office/powerpoint/2010/main" val="108272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229677"/>
            <a:ext cx="10356349" cy="260168"/>
          </a:xfrm>
        </p:spPr>
        <p:txBody>
          <a:bodyPr>
            <a:noAutofit/>
          </a:bodyPr>
          <a:lstStyle/>
          <a:p>
            <a:br>
              <a:rPr lang="de-AT" sz="28700" dirty="0"/>
            </a:br>
            <a:r>
              <a:rPr lang="uk-UA" sz="8800" dirty="0">
                <a:cs typeface="+mn-cs"/>
              </a:rPr>
              <a:t>ПОКРАЩУЄ</a:t>
            </a:r>
            <a:endParaRPr lang="en-GB" sz="8800" dirty="0"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28388B-1F69-48DA-919A-71A4D90AE995}"/>
              </a:ext>
            </a:extLst>
          </p:cNvPr>
          <p:cNvSpPr/>
          <p:nvPr/>
        </p:nvSpPr>
        <p:spPr>
          <a:xfrm>
            <a:off x="746582" y="3429000"/>
            <a:ext cx="72326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ЯКІСТЬ ЖИТТЯ</a:t>
            </a:r>
            <a:endParaRPr lang="en-GB" sz="88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162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1790-6D44-4C7B-A9FA-8913F953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Депресія</a:t>
            </a:r>
            <a:r>
              <a:rPr lang="en-US" dirty="0"/>
              <a:t> – </a:t>
            </a:r>
            <a:r>
              <a:rPr lang="uk-UA" dirty="0"/>
              <a:t>одне з найпоширеніших ускладнень</a:t>
            </a:r>
            <a:r>
              <a:rPr lang="en-US" dirty="0"/>
              <a:t> </a:t>
            </a:r>
            <a:r>
              <a:rPr lang="uk-UA" dirty="0"/>
              <a:t>ЧМТ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7F7C7-558D-426A-8402-22ECFB74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449453"/>
            <a:ext cx="10845583" cy="3476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b="1" dirty="0"/>
              <a:t>Приблизно половина</a:t>
            </a:r>
            <a:r>
              <a:rPr lang="en-US" sz="2000" dirty="0"/>
              <a:t> </a:t>
            </a:r>
            <a:r>
              <a:rPr lang="uk-UA" sz="2000" dirty="0"/>
              <a:t>хворих на ЧМТ</a:t>
            </a:r>
            <a:r>
              <a:rPr lang="en-US" sz="2000" dirty="0"/>
              <a:t> </a:t>
            </a:r>
            <a:r>
              <a:rPr lang="uk-UA" sz="2000" dirty="0"/>
              <a:t>страждають</a:t>
            </a:r>
            <a:r>
              <a:rPr lang="en-US" sz="2000" dirty="0"/>
              <a:t> </a:t>
            </a:r>
            <a:r>
              <a:rPr lang="uk-UA" sz="2000" b="1" dirty="0"/>
              <a:t>від депресії протягом першого року</a:t>
            </a:r>
            <a:r>
              <a:rPr lang="en-US" sz="2000" b="1" dirty="0"/>
              <a:t> </a:t>
            </a:r>
            <a:r>
              <a:rPr lang="uk-UA" sz="2000" dirty="0"/>
              <a:t>після</a:t>
            </a:r>
            <a:r>
              <a:rPr lang="en-US" sz="2000" dirty="0"/>
              <a:t> </a:t>
            </a:r>
            <a:r>
              <a:rPr lang="uk-UA" sz="2000" dirty="0"/>
              <a:t>ЧМТ</a:t>
            </a:r>
            <a:r>
              <a:rPr lang="en-US" sz="2000" dirty="0"/>
              <a:t> </a:t>
            </a:r>
            <a:r>
              <a:rPr lang="ru-UA" sz="2000" dirty="0"/>
              <a:t>      </a:t>
            </a:r>
            <a:r>
              <a:rPr lang="uk-UA" sz="2000" dirty="0"/>
              <a:t>і </a:t>
            </a:r>
            <a:r>
              <a:rPr lang="uk-UA" sz="2000" b="1" dirty="0"/>
              <a:t>майже</a:t>
            </a:r>
            <a:r>
              <a:rPr lang="en-US" sz="2000" b="1" dirty="0"/>
              <a:t> 2/3 </a:t>
            </a:r>
            <a:r>
              <a:rPr lang="ru-UA" sz="2000" b="1" dirty="0"/>
              <a:t>- </a:t>
            </a:r>
            <a:r>
              <a:rPr lang="uk-UA" sz="2000" b="1" dirty="0"/>
              <a:t>протягом 7</a:t>
            </a:r>
            <a:r>
              <a:rPr lang="en-US" sz="2000" b="1" dirty="0"/>
              <a:t> </a:t>
            </a:r>
            <a:r>
              <a:rPr lang="uk-UA" sz="2000" b="1" dirty="0"/>
              <a:t>років</a:t>
            </a:r>
            <a:r>
              <a:rPr lang="en-US" sz="2000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0D5760-9916-4209-B8A1-EEBA35C07C87}"/>
              </a:ext>
            </a:extLst>
          </p:cNvPr>
          <p:cNvSpPr txBox="1"/>
          <p:nvPr/>
        </p:nvSpPr>
        <p:spPr>
          <a:xfrm>
            <a:off x="253767" y="6627660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 https://www.center-tbi.eu/files/news/21571f81-20b8-4860-a3dd-1f6e27d02b3d.pdf</a:t>
            </a:r>
          </a:p>
        </p:txBody>
      </p:sp>
      <p:pic>
        <p:nvPicPr>
          <p:cNvPr id="7" name="Grafik 6" descr="Ein Bild, das Text, Visitenkarte, Screenshot, Vektorgrafiken enthält.&#10;&#10;Automatisch generierte Beschreibung">
            <a:extLst>
              <a:ext uri="{FF2B5EF4-FFF2-40B4-BE49-F238E27FC236}">
                <a16:creationId xmlns:a16="http://schemas.microsoft.com/office/drawing/2014/main" id="{769E4ECC-3401-4346-A607-F0E33B10C8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34" y="2211362"/>
            <a:ext cx="5695406" cy="3197185"/>
          </a:xfrm>
          <a:prstGeom prst="rect">
            <a:avLst/>
          </a:prstGeom>
          <a:effectLst/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797AD63-F0E7-45C7-8C72-AB2CE3E47B74}"/>
              </a:ext>
            </a:extLst>
          </p:cNvPr>
          <p:cNvSpPr/>
          <p:nvPr/>
        </p:nvSpPr>
        <p:spPr>
          <a:xfrm>
            <a:off x="3051018" y="2875033"/>
            <a:ext cx="1483232" cy="4781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>
                <a:solidFill>
                  <a:srgbClr val="03AD95"/>
                </a:solidFill>
              </a:rPr>
              <a:t>Депресія протягом одного року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A5814EC-E875-455E-92E4-67ED8FA29C84}"/>
              </a:ext>
            </a:extLst>
          </p:cNvPr>
          <p:cNvSpPr/>
          <p:nvPr/>
        </p:nvSpPr>
        <p:spPr>
          <a:xfrm>
            <a:off x="6610876" y="3114093"/>
            <a:ext cx="1862564" cy="335611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100" b="1" dirty="0">
                <a:solidFill>
                  <a:srgbClr val="0082B0"/>
                </a:solidFill>
              </a:rPr>
              <a:t>Депресія протягом 7 років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60276CA4-873A-477B-A767-3C8FD3B467BF}"/>
              </a:ext>
            </a:extLst>
          </p:cNvPr>
          <p:cNvSpPr/>
          <p:nvPr/>
        </p:nvSpPr>
        <p:spPr>
          <a:xfrm>
            <a:off x="2979010" y="4758299"/>
            <a:ext cx="5293453" cy="592872"/>
          </a:xfrm>
          <a:prstGeom prst="flowChartProcess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цих ускладнень є дуже важливим!</a:t>
            </a:r>
          </a:p>
        </p:txBody>
      </p:sp>
    </p:spTree>
    <p:extLst>
      <p:ext uri="{BB962C8B-B14F-4D97-AF65-F5344CB8AC3E}">
        <p14:creationId xmlns:p14="http://schemas.microsoft.com/office/powerpoint/2010/main" val="180451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47EA0-9BF1-40E1-9E49-DF70C163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Краща</a:t>
            </a:r>
            <a:r>
              <a:rPr lang="en-US" dirty="0"/>
              <a:t> </a:t>
            </a:r>
            <a:r>
              <a:rPr lang="uk-UA" dirty="0"/>
              <a:t>якість життя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DB450-4F94-4577-B244-EEE1FF1E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436" y="1650589"/>
            <a:ext cx="6598540" cy="194760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70,5%</a:t>
            </a:r>
            <a:r>
              <a:rPr lang="en-US" sz="2000" dirty="0"/>
              <a:t> </a:t>
            </a:r>
            <a:r>
              <a:rPr lang="uk-UA" sz="2000" dirty="0"/>
              <a:t>пацієнтів в групі</a:t>
            </a:r>
            <a:r>
              <a:rPr lang="en-US" sz="2000" dirty="0"/>
              <a:t> </a:t>
            </a:r>
            <a:r>
              <a:rPr lang="uk-UA" sz="2000" dirty="0" err="1"/>
              <a:t>Церебролізину</a:t>
            </a:r>
            <a:r>
              <a:rPr lang="en-US" sz="2000" dirty="0"/>
              <a:t> </a:t>
            </a:r>
            <a:r>
              <a:rPr lang="uk-UA" sz="2000" b="1" dirty="0"/>
              <a:t>одужали</a:t>
            </a:r>
            <a:r>
              <a:rPr lang="en-US" sz="2000" dirty="0"/>
              <a:t> </a:t>
            </a:r>
            <a:r>
              <a:rPr lang="uk-UA" sz="2000" dirty="0"/>
              <a:t>від</a:t>
            </a:r>
            <a:r>
              <a:rPr lang="en-US" sz="2000" dirty="0"/>
              <a:t> </a:t>
            </a:r>
            <a:r>
              <a:rPr lang="uk-UA" sz="2000" dirty="0"/>
              <a:t>депресії</a:t>
            </a:r>
            <a:r>
              <a:rPr lang="en-US" sz="2000" dirty="0"/>
              <a:t> </a:t>
            </a:r>
            <a:r>
              <a:rPr lang="uk-UA" sz="2000" dirty="0"/>
              <a:t>після</a:t>
            </a:r>
            <a:r>
              <a:rPr lang="en-US" sz="2000" dirty="0"/>
              <a:t> </a:t>
            </a:r>
            <a:r>
              <a:rPr lang="uk-UA" sz="2000" dirty="0"/>
              <a:t>ЧМТ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uk-UA" sz="2000" b="1" dirty="0"/>
              <a:t>на </a:t>
            </a:r>
            <a:r>
              <a:rPr lang="en-US" sz="2000" b="1" dirty="0"/>
              <a:t>31%</a:t>
            </a:r>
            <a:r>
              <a:rPr lang="uk-UA" sz="2000" b="1" dirty="0"/>
              <a:t> більше пацієнтів</a:t>
            </a:r>
            <a:r>
              <a:rPr lang="en-US" sz="2000" b="1" dirty="0"/>
              <a:t> </a:t>
            </a:r>
            <a:r>
              <a:rPr lang="uk-UA" sz="2000" b="1" dirty="0"/>
              <a:t>в групі </a:t>
            </a:r>
            <a:r>
              <a:rPr lang="uk-UA" sz="2000" b="1" dirty="0" err="1"/>
              <a:t>Церебролізину</a:t>
            </a:r>
            <a:r>
              <a:rPr lang="en-US" sz="2000" b="1" dirty="0"/>
              <a:t> </a:t>
            </a:r>
            <a:r>
              <a:rPr lang="uk-UA" sz="2000" dirty="0"/>
              <a:t>показали перевагу за Госпітальною Шкалою тривоги та депресії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dirty="0"/>
              <a:t>Церебролізин</a:t>
            </a:r>
            <a:r>
              <a:rPr lang="en-US" sz="2000" dirty="0"/>
              <a:t>®</a:t>
            </a:r>
            <a:r>
              <a:rPr lang="uk-UA" sz="2000" dirty="0"/>
              <a:t> демонструє </a:t>
            </a:r>
            <a:r>
              <a:rPr lang="uk-UA" sz="2000" b="1" dirty="0"/>
              <a:t>великі ефекти від лікування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2615C27-EFEA-4926-94F9-6C53F9307210}"/>
              </a:ext>
            </a:extLst>
          </p:cNvPr>
          <p:cNvSpPr/>
          <p:nvPr/>
        </p:nvSpPr>
        <p:spPr>
          <a:xfrm>
            <a:off x="5634041" y="3831147"/>
            <a:ext cx="4754878" cy="876451"/>
          </a:xfrm>
          <a:prstGeom prst="roundRect">
            <a:avLst/>
          </a:prstGeom>
          <a:solidFill>
            <a:srgbClr val="E20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Зменшує прояви депресії після ЧМТ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Забезпечує більш швидке повернення до повсякденного життя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C2C886-6AD0-4D9D-B89B-125C7F5D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0" y="1350765"/>
            <a:ext cx="4380270" cy="3739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450C09-7827-4CC2-95BD-E8D4F0A1A2CD}"/>
              </a:ext>
            </a:extLst>
          </p:cNvPr>
          <p:cNvSpPr/>
          <p:nvPr/>
        </p:nvSpPr>
        <p:spPr>
          <a:xfrm>
            <a:off x="1451849" y="4476901"/>
            <a:ext cx="3069261" cy="461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Покращення оц</a:t>
            </a:r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інки за шкалою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HADS </a:t>
            </a:r>
            <a:r>
              <a:rPr lang="uk-UA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день 90-й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143019-45A6-41B1-AD0D-A54FC8388225}"/>
              </a:ext>
            </a:extLst>
          </p:cNvPr>
          <p:cNvSpPr/>
          <p:nvPr/>
        </p:nvSpPr>
        <p:spPr>
          <a:xfrm>
            <a:off x="3187817" y="1650590"/>
            <a:ext cx="1966619" cy="745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C00000"/>
                </a:solidFill>
              </a:rPr>
              <a:t>На 31 % більше пацієнтів без ознак депресії</a:t>
            </a:r>
          </a:p>
        </p:txBody>
      </p:sp>
    </p:spTree>
    <p:extLst>
      <p:ext uri="{BB962C8B-B14F-4D97-AF65-F5344CB8AC3E}">
        <p14:creationId xmlns:p14="http://schemas.microsoft.com/office/powerpoint/2010/main" val="279046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/>
          <a:lstStyle/>
          <a:p>
            <a:r>
              <a:rPr lang="uk-UA" dirty="0"/>
              <a:t>Ціль дослідження </a:t>
            </a:r>
            <a:r>
              <a:rPr lang="en-US" dirty="0"/>
              <a:t>CAPTAIN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60048-583A-41FE-8E11-B49B8F16D12C}"/>
              </a:ext>
            </a:extLst>
          </p:cNvPr>
          <p:cNvSpPr txBox="1"/>
          <p:nvPr/>
        </p:nvSpPr>
        <p:spPr>
          <a:xfrm>
            <a:off x="914289" y="1579471"/>
            <a:ext cx="10455675" cy="3046988"/>
          </a:xfrm>
          <a:prstGeom prst="rect">
            <a:avLst/>
          </a:prstGeom>
          <a:noFill/>
          <a:ln w="47625">
            <a:solidFill>
              <a:srgbClr val="8A5DA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Оцінити </a:t>
            </a:r>
            <a:r>
              <a:rPr lang="uk-UA" sz="2400" b="1" dirty="0">
                <a:solidFill>
                  <a:srgbClr val="8A5DA4"/>
                </a:solidFill>
              </a:rPr>
              <a:t>ефективність</a:t>
            </a:r>
            <a:r>
              <a:rPr lang="en-US" sz="2400" b="1" dirty="0">
                <a:solidFill>
                  <a:srgbClr val="8A5DA4"/>
                </a:solidFill>
              </a:rPr>
              <a:t> </a:t>
            </a:r>
            <a:r>
              <a:rPr lang="uk-UA" sz="2400" b="1" dirty="0">
                <a:solidFill>
                  <a:srgbClr val="8A5DA4"/>
                </a:solidFill>
              </a:rPr>
              <a:t>та</a:t>
            </a:r>
            <a:r>
              <a:rPr lang="en-US" sz="2400" b="1" dirty="0">
                <a:solidFill>
                  <a:srgbClr val="8A5DA4"/>
                </a:solidFill>
              </a:rPr>
              <a:t> </a:t>
            </a:r>
            <a:r>
              <a:rPr lang="uk-UA" sz="2400" b="1" dirty="0">
                <a:solidFill>
                  <a:srgbClr val="8A5DA4"/>
                </a:solidFill>
              </a:rPr>
              <a:t>безпеку</a:t>
            </a:r>
            <a:r>
              <a:rPr lang="en-US" sz="2400" b="1" dirty="0">
                <a:solidFill>
                  <a:srgbClr val="8A5DA4"/>
                </a:solidFill>
              </a:rPr>
              <a:t> </a:t>
            </a:r>
            <a:r>
              <a:rPr lang="uk-UA" sz="2400" b="1" dirty="0" err="1">
                <a:solidFill>
                  <a:srgbClr val="8A5DA4"/>
                </a:solidFill>
              </a:rPr>
              <a:t>Церебролізину</a:t>
            </a:r>
            <a:r>
              <a:rPr lang="en-US" sz="2400" b="1" dirty="0">
                <a:solidFill>
                  <a:srgbClr val="8A5DA4"/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пацієнтів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після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uk-UA" sz="2400" b="1" dirty="0">
                <a:solidFill>
                  <a:srgbClr val="8A5DA4"/>
                </a:solidFill>
              </a:rPr>
              <a:t>черепно-мозкової</a:t>
            </a:r>
            <a:r>
              <a:rPr lang="en-US" sz="2400" b="1" dirty="0">
                <a:solidFill>
                  <a:srgbClr val="8A5DA4"/>
                </a:solidFill>
              </a:rPr>
              <a:t> </a:t>
            </a:r>
            <a:r>
              <a:rPr lang="uk-UA" sz="2400" b="1" dirty="0">
                <a:solidFill>
                  <a:srgbClr val="8A5DA4"/>
                </a:solidFill>
              </a:rPr>
              <a:t>травми від середнього до тяжкого ступеня тяжкості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Дослідити клінічні ефекти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Церебролізину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U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rgbClr val="8A5DA4"/>
                </a:solidFill>
              </a:rPr>
              <a:t>при гострій стадії</a:t>
            </a:r>
            <a:r>
              <a:rPr lang="en-US" sz="2400" b="1" dirty="0">
                <a:solidFill>
                  <a:srgbClr val="8A5DA4"/>
                </a:solidFill>
              </a:rPr>
              <a:t> (</a:t>
            </a:r>
            <a:r>
              <a:rPr lang="uk-UA" sz="2400" b="1" dirty="0" err="1">
                <a:solidFill>
                  <a:srgbClr val="8A5DA4"/>
                </a:solidFill>
              </a:rPr>
              <a:t>нейропротекція</a:t>
            </a:r>
            <a:r>
              <a:rPr lang="en-US" sz="2400" b="1" dirty="0">
                <a:solidFill>
                  <a:srgbClr val="8A5DA4"/>
                </a:solidFill>
              </a:rPr>
              <a:t>) </a:t>
            </a:r>
            <a:r>
              <a:rPr lang="uk-UA" sz="2400" b="1" dirty="0">
                <a:solidFill>
                  <a:srgbClr val="8A5DA4"/>
                </a:solidFill>
              </a:rPr>
              <a:t>і під час ранньої та пізньої реабілітації</a:t>
            </a:r>
            <a:r>
              <a:rPr lang="ru-UA" sz="2400" b="1" dirty="0">
                <a:solidFill>
                  <a:srgbClr val="8A5DA4"/>
                </a:solidFill>
              </a:rPr>
              <a:t>,</a:t>
            </a:r>
            <a:r>
              <a:rPr lang="uk-UA" sz="2400" b="1" dirty="0">
                <a:solidFill>
                  <a:srgbClr val="8A5DA4"/>
                </a:solidFill>
              </a:rPr>
              <a:t> </a:t>
            </a:r>
          </a:p>
          <a:p>
            <a:pPr algn="ctr"/>
            <a:r>
              <a:rPr lang="uk-UA" sz="2400" b="1" dirty="0">
                <a:solidFill>
                  <a:srgbClr val="8A5DA4"/>
                </a:solidFill>
              </a:rPr>
              <a:t>як частини комплексної стратегії нейрореабілітації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400" b="1" dirty="0">
              <a:solidFill>
                <a:srgbClr val="8A5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AAC2C92-F0A9-40F4-85C8-9307D1D83694}"/>
              </a:ext>
            </a:extLst>
          </p:cNvPr>
          <p:cNvSpPr/>
          <p:nvPr/>
        </p:nvSpPr>
        <p:spPr>
          <a:xfrm>
            <a:off x="636599" y="2768919"/>
            <a:ext cx="58236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ЛІКУВАННЯ</a:t>
            </a:r>
            <a:endParaRPr lang="en-GB" sz="88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F4A5A4-AD97-4245-A755-1284695238D8}"/>
              </a:ext>
            </a:extLst>
          </p:cNvPr>
          <p:cNvSpPr/>
          <p:nvPr/>
        </p:nvSpPr>
        <p:spPr>
          <a:xfrm>
            <a:off x="765329" y="1209143"/>
            <a:ext cx="3999617" cy="144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СХЕМА</a:t>
            </a:r>
            <a:endParaRPr lang="en-GB" sz="88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99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4AC2C-D85F-4CEB-8F24-FFD17678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32" y="0"/>
            <a:ext cx="11686960" cy="106547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uk-UA" u="sng" dirty="0"/>
              <a:t>Феноменальні результати </a:t>
            </a:r>
            <a:br>
              <a:rPr lang="uk-UA" u="sng" dirty="0"/>
            </a:br>
            <a:r>
              <a:rPr lang="uk-UA" dirty="0"/>
              <a:t>при </a:t>
            </a:r>
            <a:r>
              <a:rPr lang="en-US" dirty="0"/>
              <a:t>10-</a:t>
            </a:r>
            <a:r>
              <a:rPr lang="uk-UA" dirty="0"/>
              <a:t>денній</a:t>
            </a:r>
            <a:r>
              <a:rPr lang="en-US" dirty="0"/>
              <a:t> </a:t>
            </a:r>
            <a:r>
              <a:rPr lang="uk-UA" dirty="0"/>
              <a:t>схемі лікування ЧМТ </a:t>
            </a:r>
            <a:r>
              <a:rPr lang="uk-UA" dirty="0" err="1"/>
              <a:t>Церебролізином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0C3F84-5160-470B-8DC4-6595EF088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97" y="1527750"/>
            <a:ext cx="10845583" cy="3106725"/>
          </a:xfrm>
        </p:spPr>
        <p:txBody>
          <a:bodyPr>
            <a:normAutofit/>
          </a:bodyPr>
          <a:lstStyle/>
          <a:p>
            <a:r>
              <a:rPr lang="uk-UA" u="sng" dirty="0"/>
              <a:t>Лікування у дослідженні</a:t>
            </a:r>
            <a:r>
              <a:rPr lang="de-AT" u="sng" dirty="0"/>
              <a:t> CAPTAIN:</a:t>
            </a:r>
          </a:p>
          <a:p>
            <a:pPr lvl="1"/>
            <a:r>
              <a:rPr lang="uk-UA" dirty="0">
                <a:latin typeface="+mn-lt"/>
              </a:rPr>
              <a:t>Лікувальний цикл №</a:t>
            </a:r>
            <a:r>
              <a:rPr lang="de-AT" dirty="0">
                <a:latin typeface="+mn-lt"/>
              </a:rPr>
              <a:t> 1 = </a:t>
            </a:r>
            <a:r>
              <a:rPr lang="uk-UA" dirty="0">
                <a:latin typeface="+mn-lt"/>
              </a:rPr>
              <a:t>День</a:t>
            </a:r>
            <a:r>
              <a:rPr lang="de-AT" dirty="0">
                <a:latin typeface="+mn-lt"/>
              </a:rPr>
              <a:t> 1</a:t>
            </a:r>
            <a:r>
              <a:rPr lang="uk-UA" dirty="0">
                <a:latin typeface="+mn-lt"/>
              </a:rPr>
              <a:t>-</a:t>
            </a:r>
            <a:r>
              <a:rPr lang="de-AT" dirty="0">
                <a:latin typeface="+mn-lt"/>
              </a:rPr>
              <a:t>10</a:t>
            </a:r>
            <a:r>
              <a:rPr lang="uk-UA" dirty="0">
                <a:latin typeface="+mn-lt"/>
              </a:rPr>
              <a:t>-й</a:t>
            </a:r>
            <a:r>
              <a:rPr lang="de-AT" dirty="0">
                <a:latin typeface="+mn-lt"/>
              </a:rPr>
              <a:t>: 50</a:t>
            </a:r>
            <a:r>
              <a:rPr lang="uk-UA" dirty="0">
                <a:latin typeface="+mn-lt"/>
              </a:rPr>
              <a:t> мл</a:t>
            </a:r>
            <a:r>
              <a:rPr lang="de-AT" dirty="0">
                <a:latin typeface="+mn-lt"/>
              </a:rPr>
              <a:t>/</a:t>
            </a:r>
            <a:r>
              <a:rPr lang="uk-UA" dirty="0">
                <a:latin typeface="+mn-lt"/>
              </a:rPr>
              <a:t>д</a:t>
            </a:r>
            <a:r>
              <a:rPr lang="ru-RU" dirty="0">
                <a:latin typeface="+mn-lt"/>
              </a:rPr>
              <a:t>ень</a:t>
            </a:r>
            <a:endParaRPr lang="de-AT" dirty="0">
              <a:latin typeface="+mn-lt"/>
            </a:endParaRPr>
          </a:p>
          <a:p>
            <a:pPr lvl="1"/>
            <a:r>
              <a:rPr lang="uk-UA" dirty="0">
                <a:latin typeface="+mn-lt"/>
              </a:rPr>
              <a:t>Лікувальний цикл №</a:t>
            </a:r>
            <a:r>
              <a:rPr lang="de-AT" dirty="0">
                <a:latin typeface="+mn-lt"/>
              </a:rPr>
              <a:t> 2 = </a:t>
            </a:r>
            <a:r>
              <a:rPr lang="uk-UA" dirty="0">
                <a:latin typeface="+mn-lt"/>
              </a:rPr>
              <a:t>День</a:t>
            </a:r>
            <a:r>
              <a:rPr lang="de-AT" dirty="0">
                <a:latin typeface="+mn-lt"/>
              </a:rPr>
              <a:t> 3</a:t>
            </a:r>
            <a:r>
              <a:rPr lang="uk-UA" dirty="0">
                <a:latin typeface="+mn-lt"/>
              </a:rPr>
              <a:t>0-</a:t>
            </a:r>
            <a:r>
              <a:rPr lang="de-AT" dirty="0">
                <a:latin typeface="+mn-lt"/>
              </a:rPr>
              <a:t>40</a:t>
            </a:r>
            <a:r>
              <a:rPr lang="uk-UA" dirty="0">
                <a:latin typeface="+mn-lt"/>
              </a:rPr>
              <a:t>-й</a:t>
            </a:r>
            <a:r>
              <a:rPr lang="de-AT" dirty="0">
                <a:latin typeface="+mn-lt"/>
              </a:rPr>
              <a:t>: 10</a:t>
            </a:r>
            <a:r>
              <a:rPr lang="uk-UA" dirty="0">
                <a:latin typeface="+mn-lt"/>
              </a:rPr>
              <a:t> мл</a:t>
            </a:r>
            <a:r>
              <a:rPr lang="de-AT" dirty="0">
                <a:latin typeface="+mn-lt"/>
              </a:rPr>
              <a:t>/</a:t>
            </a:r>
            <a:r>
              <a:rPr lang="uk-UA" dirty="0">
                <a:latin typeface="+mn-lt"/>
              </a:rPr>
              <a:t>день</a:t>
            </a:r>
            <a:endParaRPr lang="de-AT" dirty="0">
              <a:latin typeface="+mn-lt"/>
            </a:endParaRPr>
          </a:p>
          <a:p>
            <a:pPr lvl="1"/>
            <a:r>
              <a:rPr lang="uk-UA" dirty="0">
                <a:latin typeface="+mn-lt"/>
              </a:rPr>
              <a:t>Лікувальний цикл №</a:t>
            </a:r>
            <a:r>
              <a:rPr lang="de-AT" dirty="0">
                <a:latin typeface="+mn-lt"/>
              </a:rPr>
              <a:t> 3 = </a:t>
            </a:r>
            <a:r>
              <a:rPr lang="uk-UA" dirty="0">
                <a:latin typeface="+mn-lt"/>
              </a:rPr>
              <a:t>День</a:t>
            </a:r>
            <a:r>
              <a:rPr lang="de-AT" dirty="0">
                <a:latin typeface="+mn-lt"/>
              </a:rPr>
              <a:t> 61</a:t>
            </a:r>
            <a:r>
              <a:rPr lang="uk-UA" dirty="0">
                <a:latin typeface="+mn-lt"/>
              </a:rPr>
              <a:t>-</a:t>
            </a:r>
            <a:r>
              <a:rPr lang="de-AT" dirty="0">
                <a:latin typeface="+mn-lt"/>
              </a:rPr>
              <a:t>70</a:t>
            </a:r>
            <a:r>
              <a:rPr lang="uk-UA" dirty="0">
                <a:latin typeface="+mn-lt"/>
              </a:rPr>
              <a:t>-й</a:t>
            </a:r>
            <a:r>
              <a:rPr lang="de-AT" dirty="0">
                <a:latin typeface="+mn-lt"/>
              </a:rPr>
              <a:t>: 10</a:t>
            </a:r>
            <a:r>
              <a:rPr lang="uk-UA" dirty="0">
                <a:latin typeface="+mn-lt"/>
              </a:rPr>
              <a:t> мл</a:t>
            </a:r>
            <a:r>
              <a:rPr lang="de-AT" dirty="0">
                <a:latin typeface="+mn-lt"/>
              </a:rPr>
              <a:t>/</a:t>
            </a:r>
            <a:r>
              <a:rPr lang="uk-UA" dirty="0">
                <a:latin typeface="+mn-lt"/>
              </a:rPr>
              <a:t>день</a:t>
            </a:r>
            <a:endParaRPr lang="de-AT" dirty="0">
              <a:latin typeface="+mn-lt"/>
            </a:endParaRPr>
          </a:p>
          <a:p>
            <a:pPr lvl="1"/>
            <a:endParaRPr lang="de-AT" dirty="0">
              <a:latin typeface="+mn-lt"/>
            </a:endParaRPr>
          </a:p>
          <a:p>
            <a:r>
              <a:rPr lang="uk-UA" u="sng" dirty="0"/>
              <a:t>Загальні рекомендації</a:t>
            </a:r>
            <a:r>
              <a:rPr lang="en-US" u="sng" dirty="0"/>
              <a:t>:</a:t>
            </a:r>
          </a:p>
          <a:p>
            <a:pPr lvl="1"/>
            <a:endParaRPr lang="de-AT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0C944F-0AC8-4024-894D-38AE02F7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46" y="3869565"/>
            <a:ext cx="8047995" cy="1073804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47B8739-14D7-459A-8EFA-C5E6685D1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90706"/>
              </p:ext>
            </p:extLst>
          </p:nvPr>
        </p:nvGraphicFramePr>
        <p:xfrm>
          <a:off x="1521969" y="4008742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900394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305750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7792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28534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Захворювання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Дозування на добу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Початок лікування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Тривалість лікування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58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ЧМТ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20-50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Якнайшвидше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7-30 днів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42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71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75" y="277091"/>
            <a:ext cx="8039677" cy="1143000"/>
          </a:xfrm>
        </p:spPr>
        <p:txBody>
          <a:bodyPr>
            <a:noAutofit/>
          </a:bodyPr>
          <a:lstStyle/>
          <a:p>
            <a:pPr algn="ctr"/>
            <a:br>
              <a:rPr lang="de-AT" sz="28700" dirty="0"/>
            </a:br>
            <a:r>
              <a:rPr lang="uk-UA" sz="8800" dirty="0">
                <a:cs typeface="+mn-cs"/>
              </a:rPr>
              <a:t>ДЯКУЮ</a:t>
            </a:r>
            <a:endParaRPr lang="en-GB" sz="8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961718" y="202836"/>
            <a:ext cx="10845583" cy="1143000"/>
          </a:xfrm>
        </p:spPr>
        <p:txBody>
          <a:bodyPr/>
          <a:lstStyle/>
          <a:p>
            <a:r>
              <a:rPr lang="uk-UA" dirty="0"/>
              <a:t>Дизайн метааналіза</a:t>
            </a:r>
            <a:r>
              <a:rPr lang="en-US" dirty="0"/>
              <a:t> CAPTAIN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C60048-583A-41FE-8E11-B49B8F16D12C}"/>
              </a:ext>
            </a:extLst>
          </p:cNvPr>
          <p:cNvSpPr txBox="1"/>
          <p:nvPr/>
        </p:nvSpPr>
        <p:spPr>
          <a:xfrm>
            <a:off x="812799" y="1345836"/>
            <a:ext cx="1099450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Одноцентрове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проспективне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uk-UA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рандомізоване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подвійне сліпе, плацебо-контрольоване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клінічне дослідження фази </a:t>
            </a:r>
            <a:r>
              <a:rPr lang="en-US" sz="2000" b="1" dirty="0" err="1">
                <a:solidFill>
                  <a:srgbClr val="8A5DA4"/>
                </a:solidFill>
                <a:cs typeface="Arial" panose="020B0604020202020204" pitchFamily="34" charset="0"/>
              </a:rPr>
              <a:t>IIIb</a:t>
            </a:r>
            <a:r>
              <a:rPr lang="en-US" sz="2000" b="1" dirty="0">
                <a:solidFill>
                  <a:srgbClr val="8A5DA4"/>
                </a:solidFill>
                <a:cs typeface="Arial" panose="020B0604020202020204" pitchFamily="34" charset="0"/>
              </a:rPr>
              <a:t>/IV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ієнти з оцінкою по шкалі коми Глазго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6-12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Лікування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®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Оцінка на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-й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30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-й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90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-й дні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Всього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188 </a:t>
            </a:r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пацієнтів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CAPTAIN I: 46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пацієнтів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CAPTAIN II: 142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пацієнта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®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продемонстрував високу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ефективність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різних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етнічних груп,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Азії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Європі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93452D-8D4C-45F5-A129-F295AE7B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22" y="2488837"/>
            <a:ext cx="5026719" cy="158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/>
          <a:lstStyle/>
          <a:p>
            <a:r>
              <a:rPr lang="uk-UA" dirty="0"/>
              <a:t>Групи лікування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264195-D53C-409E-B911-FD33CEB74558}"/>
              </a:ext>
            </a:extLst>
          </p:cNvPr>
          <p:cNvSpPr txBox="1"/>
          <p:nvPr/>
        </p:nvSpPr>
        <p:spPr>
          <a:xfrm>
            <a:off x="2307437" y="2113558"/>
            <a:ext cx="177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КОНТРОЛЬНА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62228E-2D09-4FAB-9C49-50EEBAC19638}"/>
              </a:ext>
            </a:extLst>
          </p:cNvPr>
          <p:cNvSpPr txBox="1"/>
          <p:nvPr/>
        </p:nvSpPr>
        <p:spPr>
          <a:xfrm>
            <a:off x="6945249" y="2100489"/>
            <a:ext cx="3472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E20010"/>
                </a:solidFill>
              </a:rPr>
              <a:t>ЦЕРЕБРОЛІЗИН</a:t>
            </a:r>
            <a:r>
              <a:rPr lang="en-US" sz="2000" b="1" dirty="0">
                <a:solidFill>
                  <a:srgbClr val="E20010"/>
                </a:solidFill>
              </a:rPr>
              <a:t>®</a:t>
            </a:r>
            <a:endParaRPr lang="de-AT" sz="2000" b="1" dirty="0">
              <a:solidFill>
                <a:srgbClr val="E2001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DE0486-9E14-498F-8C4B-05B83B8C415D}"/>
              </a:ext>
            </a:extLst>
          </p:cNvPr>
          <p:cNvSpPr/>
          <p:nvPr/>
        </p:nvSpPr>
        <p:spPr>
          <a:xfrm>
            <a:off x="775318" y="2683755"/>
            <a:ext cx="5181093" cy="18143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Плацебо</a:t>
            </a:r>
            <a:endParaRPr lang="de-AT" sz="2000" b="1" dirty="0"/>
          </a:p>
          <a:p>
            <a:r>
              <a:rPr lang="uk-UA" dirty="0"/>
              <a:t>День</a:t>
            </a:r>
            <a:r>
              <a:rPr lang="de-AT" dirty="0"/>
              <a:t> 1-10</a:t>
            </a:r>
            <a:r>
              <a:rPr lang="uk-UA" dirty="0"/>
              <a:t>-й</a:t>
            </a:r>
            <a:r>
              <a:rPr lang="de-AT" dirty="0"/>
              <a:t>	250 </a:t>
            </a:r>
            <a:r>
              <a:rPr lang="uk-UA" dirty="0"/>
              <a:t>мл</a:t>
            </a:r>
            <a:r>
              <a:rPr lang="de-AT" dirty="0"/>
              <a:t> </a:t>
            </a:r>
            <a:r>
              <a:rPr lang="uk-UA" dirty="0" err="1"/>
              <a:t>фіз</a:t>
            </a:r>
            <a:r>
              <a:rPr lang="uk-UA" dirty="0"/>
              <a:t>. розчину в/в</a:t>
            </a:r>
            <a:endParaRPr lang="de-AT" dirty="0"/>
          </a:p>
          <a:p>
            <a:r>
              <a:rPr lang="uk-UA" dirty="0"/>
              <a:t>День</a:t>
            </a:r>
            <a:r>
              <a:rPr lang="de-AT" dirty="0"/>
              <a:t> 31-40</a:t>
            </a:r>
            <a:r>
              <a:rPr lang="uk-UA" dirty="0"/>
              <a:t>-й</a:t>
            </a:r>
            <a:r>
              <a:rPr lang="de-AT" dirty="0"/>
              <a:t>	250 </a:t>
            </a:r>
            <a:r>
              <a:rPr lang="uk-UA" dirty="0"/>
              <a:t>мл </a:t>
            </a:r>
            <a:r>
              <a:rPr lang="uk-UA" dirty="0" err="1"/>
              <a:t>фіз</a:t>
            </a:r>
            <a:r>
              <a:rPr lang="uk-UA" dirty="0"/>
              <a:t>. розчину в/в</a:t>
            </a:r>
            <a:endParaRPr lang="de-AT" dirty="0"/>
          </a:p>
          <a:p>
            <a:r>
              <a:rPr lang="uk-UA" dirty="0"/>
              <a:t>День</a:t>
            </a:r>
            <a:r>
              <a:rPr lang="de-AT" dirty="0"/>
              <a:t> 61-70</a:t>
            </a:r>
            <a:r>
              <a:rPr lang="uk-UA" dirty="0"/>
              <a:t>-й</a:t>
            </a:r>
            <a:r>
              <a:rPr lang="de-AT" dirty="0"/>
              <a:t>	250 </a:t>
            </a:r>
            <a:r>
              <a:rPr lang="uk-UA" dirty="0"/>
              <a:t>мл </a:t>
            </a:r>
            <a:r>
              <a:rPr lang="uk-UA" dirty="0" err="1"/>
              <a:t>фіз</a:t>
            </a:r>
            <a:r>
              <a:rPr lang="uk-UA" dirty="0"/>
              <a:t>. розчину в/в</a:t>
            </a:r>
            <a:endParaRPr lang="en-GB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6847E0D-7B13-4D6E-9DDB-BA8F530DD199}"/>
              </a:ext>
            </a:extLst>
          </p:cNvPr>
          <p:cNvSpPr/>
          <p:nvPr/>
        </p:nvSpPr>
        <p:spPr>
          <a:xfrm>
            <a:off x="6235590" y="2683755"/>
            <a:ext cx="5170714" cy="1814354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ЦЕРЕБРОЛІЗИН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endParaRPr lang="de-A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1-10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	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3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31-40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pPr lvl="3"/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61-70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pPr algn="ctr"/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*Розчиняли в </a:t>
            </a:r>
            <a:r>
              <a:rPr lang="uk-UA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</a:t>
            </a:r>
            <a:r>
              <a:rPr lang="uk-U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розчині до загального об’єму</a:t>
            </a:r>
            <a:r>
              <a:rPr lang="de-A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розчину </a:t>
            </a:r>
            <a:r>
              <a:rPr lang="de-A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r>
              <a:rPr lang="uk-UA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мл, в/в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485FA16-1D53-4E71-A80D-44B5CC24B63D}"/>
              </a:ext>
            </a:extLst>
          </p:cNvPr>
          <p:cNvSpPr txBox="1"/>
          <p:nvPr/>
        </p:nvSpPr>
        <p:spPr>
          <a:xfrm>
            <a:off x="0" y="141763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Доповнення до стандартної терапії ЧМТ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4A06E-818A-4CAD-BCA2-E64E0F94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88" y="165181"/>
            <a:ext cx="10845583" cy="1143000"/>
          </a:xfrm>
        </p:spPr>
        <p:txBody>
          <a:bodyPr/>
          <a:lstStyle/>
          <a:p>
            <a:r>
              <a:rPr lang="uk-UA" dirty="0"/>
              <a:t>Статистично значимі переваги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3D4BD1-8CA2-4B0E-9ED1-4AAE0953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92889"/>
            <a:ext cx="5533680" cy="347662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latin typeface="+mn-lt"/>
              </a:rPr>
              <a:t>Метааналіз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= </a:t>
            </a:r>
            <a:r>
              <a:rPr lang="uk-UA" sz="1800" b="1" dirty="0">
                <a:latin typeface="+mn-lt"/>
              </a:rPr>
              <a:t>Найвищий рівень доказовості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latin typeface="+mn-lt"/>
              </a:rPr>
              <a:t>Первинна кінцева точка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= </a:t>
            </a:r>
            <a:r>
              <a:rPr lang="uk-UA" sz="1800" b="1" dirty="0">
                <a:latin typeface="+mn-lt"/>
              </a:rPr>
              <a:t>Багатовимірний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підхід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dirty="0">
                <a:latin typeface="+mn-lt"/>
              </a:rPr>
              <a:t>до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функціональної та нейропсихологічної оцінки на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90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30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та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10</a:t>
            </a:r>
            <a:r>
              <a:rPr lang="uk-UA" sz="1800" dirty="0">
                <a:latin typeface="+mn-lt"/>
              </a:rPr>
              <a:t>-й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день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після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ЧМТ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latin typeface="+mn-lt"/>
              </a:rPr>
              <a:t>Поєднання результатів дослідження </a:t>
            </a:r>
            <a:r>
              <a:rPr lang="en-US" sz="1800" dirty="0">
                <a:latin typeface="+mn-lt"/>
              </a:rPr>
              <a:t>=</a:t>
            </a:r>
            <a:r>
              <a:rPr lang="uk-UA" sz="1800" dirty="0">
                <a:latin typeface="+mn-lt"/>
              </a:rPr>
              <a:t> середня величина</a:t>
            </a:r>
            <a:r>
              <a:rPr lang="en-US" sz="1800" dirty="0">
                <a:latin typeface="+mn-lt"/>
              </a:rPr>
              <a:t> </a:t>
            </a:r>
            <a:r>
              <a:rPr lang="uk-UA" sz="1800" b="1" dirty="0">
                <a:latin typeface="+mn-lt"/>
              </a:rPr>
              <a:t>багатовимірного ефекту Манна-Уітні </a:t>
            </a:r>
            <a:r>
              <a:rPr lang="en-US" sz="1800" dirty="0">
                <a:latin typeface="+mn-lt"/>
              </a:rPr>
              <a:t>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Оцінка розміру ефекту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= </a:t>
            </a:r>
            <a:r>
              <a:rPr lang="uk-UA" sz="1800" b="1" dirty="0">
                <a:latin typeface="+mn-lt"/>
              </a:rPr>
              <a:t>метод </a:t>
            </a:r>
            <a:r>
              <a:rPr lang="en-US" sz="1800" b="1" dirty="0">
                <a:latin typeface="+mn-lt"/>
              </a:rPr>
              <a:t>Wei-</a:t>
            </a:r>
            <a:r>
              <a:rPr lang="en-US" sz="1800" b="1" dirty="0" err="1">
                <a:latin typeface="+mn-lt"/>
              </a:rPr>
              <a:t>Lachin</a:t>
            </a:r>
            <a:endParaRPr lang="en-US" sz="1800" b="1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92D74C-2585-4FE0-A935-531B3DDE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62" y="3131202"/>
            <a:ext cx="3480048" cy="191123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69A86E0-5E08-464D-BF6C-71CC7A8FAC11}"/>
              </a:ext>
            </a:extLst>
          </p:cNvPr>
          <p:cNvSpPr/>
          <p:nvPr/>
        </p:nvSpPr>
        <p:spPr>
          <a:xfrm>
            <a:off x="9577786" y="3370585"/>
            <a:ext cx="792121" cy="239697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710C3-10F2-49AE-A746-A9C62E1DF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9" y="1999372"/>
            <a:ext cx="5533680" cy="32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D734920-853B-410F-A2DE-F6853BDDE8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10" y="1101631"/>
            <a:ext cx="3893286" cy="1919776"/>
          </a:xfrm>
          <a:prstGeom prst="rect">
            <a:avLst/>
          </a:prstGeom>
        </p:spPr>
      </p:pic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794692" y="-104421"/>
            <a:ext cx="10845583" cy="1143000"/>
          </a:xfrm>
        </p:spPr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uk-UA" dirty="0" err="1"/>
              <a:t>ритерії</a:t>
            </a:r>
            <a:r>
              <a:rPr lang="uk-UA" dirty="0"/>
              <a:t> ефективності для 2 досліджень</a:t>
            </a:r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B88BAB9-0AD7-4419-8953-D2111A67A230}"/>
              </a:ext>
            </a:extLst>
          </p:cNvPr>
          <p:cNvSpPr txBox="1"/>
          <p:nvPr/>
        </p:nvSpPr>
        <p:spPr>
          <a:xfrm>
            <a:off x="794692" y="1129106"/>
            <a:ext cx="102103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Багатовимірна оцінка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GOS-E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(Розширена Шкала виходів Глазго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Індекс </a:t>
            </a:r>
            <a:r>
              <a:rPr lang="uk-U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Бартел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MMSE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Коротка шкала оцінки психічного статусу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PSI (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Індекс швидкості обробки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Wechsler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-шкала інтелекту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	2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субшкали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Словесно-кольоровий тест Струпа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2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субшкали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 вимірювання обсягу пам’яті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субшкали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 постукування пальцем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Тільки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CAPTAIN 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Тест кольорових доріжок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		2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частини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Госпітальна Шкала тривоги та депресії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de-A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2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субшкали</a:t>
            </a:r>
            <a:endParaRPr lang="de-A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95E85B-895E-453D-B02C-375B6B53E431}"/>
              </a:ext>
            </a:extLst>
          </p:cNvPr>
          <p:cNvSpPr/>
          <p:nvPr/>
        </p:nvSpPr>
        <p:spPr>
          <a:xfrm>
            <a:off x="4379370" y="4796481"/>
            <a:ext cx="7812630" cy="864156"/>
          </a:xfrm>
          <a:prstGeom prst="rect">
            <a:avLst/>
          </a:prstGeom>
          <a:solidFill>
            <a:srgbClr val="E200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результати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метааналізу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10-й,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та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день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перевага за Госпітальною шкалою тривоги та депресії на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90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-й день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3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51BC0-324D-4F94-88BE-7AD57660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88" y="274638"/>
            <a:ext cx="10845583" cy="1143000"/>
          </a:xfrm>
        </p:spPr>
        <p:txBody>
          <a:bodyPr/>
          <a:lstStyle/>
          <a:p>
            <a:r>
              <a:rPr lang="uk-UA" dirty="0"/>
              <a:t>Ключові переваги метааналізу</a:t>
            </a:r>
            <a:r>
              <a:rPr lang="en-US" dirty="0"/>
              <a:t> CAPTAIN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8B3CE6-DEB1-4F3D-873D-DD6FBDBD0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87" y="1690687"/>
            <a:ext cx="10845583" cy="347662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3200" dirty="0"/>
              <a:t>Ефективне лікування ЧМТ</a:t>
            </a:r>
            <a:endParaRPr lang="en-GB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3200" dirty="0"/>
              <a:t>Рятує життя</a:t>
            </a:r>
            <a:endParaRPr lang="en-GB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3200" dirty="0"/>
              <a:t>Раннє відновлення</a:t>
            </a:r>
            <a:endParaRPr lang="en-GB" sz="32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3200" dirty="0"/>
              <a:t>Краща якість життя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87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70348-7C0A-4B98-918E-59518F0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1" y="229677"/>
            <a:ext cx="10356349" cy="260168"/>
          </a:xfrm>
        </p:spPr>
        <p:txBody>
          <a:bodyPr>
            <a:noAutofit/>
          </a:bodyPr>
          <a:lstStyle/>
          <a:p>
            <a:br>
              <a:rPr lang="de-AT" sz="28700" dirty="0"/>
            </a:br>
            <a:r>
              <a:rPr lang="de-AT" sz="4400" dirty="0"/>
              <a:t> </a:t>
            </a:r>
            <a:r>
              <a:rPr lang="uk-UA" sz="8800" dirty="0"/>
              <a:t>ЕФЕКТИВНЕ</a:t>
            </a:r>
            <a:endParaRPr lang="en-GB" sz="88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67145B-3EA7-436C-B23C-00BC67E78DBA}"/>
              </a:ext>
            </a:extLst>
          </p:cNvPr>
          <p:cNvSpPr/>
          <p:nvPr/>
        </p:nvSpPr>
        <p:spPr>
          <a:xfrm>
            <a:off x="1112937" y="2986372"/>
            <a:ext cx="74991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>
                <a:solidFill>
                  <a:srgbClr val="E30613"/>
                </a:solidFill>
                <a:latin typeface="+mj-lt"/>
                <a:ea typeface="+mj-ea"/>
              </a:rPr>
              <a:t>лікування ЧМТ</a:t>
            </a:r>
            <a:endParaRPr lang="en-GB" sz="8800" b="1" dirty="0">
              <a:solidFill>
                <a:srgbClr val="E30613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2093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D1790-6D44-4C7B-A9FA-8913F953C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67" y="14896"/>
            <a:ext cx="10845583" cy="1143000"/>
          </a:xfrm>
        </p:spPr>
        <p:txBody>
          <a:bodyPr/>
          <a:lstStyle/>
          <a:p>
            <a:r>
              <a:rPr lang="uk-UA" dirty="0"/>
              <a:t>ЧМТ</a:t>
            </a:r>
            <a:r>
              <a:rPr lang="en-US" dirty="0"/>
              <a:t> – </a:t>
            </a:r>
            <a:r>
              <a:rPr lang="uk-UA" dirty="0"/>
              <a:t>значна проблема для охорони здоров’я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7F7C7-558D-426A-8402-22ECFB74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467" y="1189711"/>
            <a:ext cx="10845583" cy="3476625"/>
          </a:xfrm>
        </p:spPr>
        <p:txBody>
          <a:bodyPr>
            <a:normAutofit/>
          </a:bodyPr>
          <a:lstStyle/>
          <a:p>
            <a:r>
              <a:rPr lang="uk-UA" sz="2000" dirty="0"/>
              <a:t>У всьому світі ЧМТ є головною причиною смерті та інвалідності</a:t>
            </a:r>
            <a:r>
              <a:rPr lang="en-US" sz="2000" dirty="0"/>
              <a:t>,</a:t>
            </a:r>
            <a:r>
              <a:rPr lang="uk-UA" sz="2000" dirty="0"/>
              <a:t> пов’язаної з травмами та з руйнівним впливом на </a:t>
            </a:r>
            <a:r>
              <a:rPr lang="uk-UA" sz="2000" b="1" dirty="0"/>
              <a:t>пацієнтів та їхні сім’ї</a:t>
            </a:r>
            <a:r>
              <a:rPr lang="en-US" sz="2000" dirty="0"/>
              <a:t>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0D5760-9916-4209-B8A1-EEBA35C07C87}"/>
              </a:ext>
            </a:extLst>
          </p:cNvPr>
          <p:cNvSpPr txBox="1"/>
          <p:nvPr/>
        </p:nvSpPr>
        <p:spPr>
          <a:xfrm>
            <a:off x="253767" y="6627660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Dewan, Michael C., et al. „Estimating the global incidence of traumatic brain injury.“ Journal of neurosurgery 130.4 (2018): 1080-1097.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D35E-70EF-49AD-BCF5-1D918245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037" y="1970508"/>
            <a:ext cx="3016307" cy="1915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52FDC6-5D3A-4028-9E2F-CC2F6CADF0CA}"/>
              </a:ext>
            </a:extLst>
          </p:cNvPr>
          <p:cNvSpPr txBox="1"/>
          <p:nvPr/>
        </p:nvSpPr>
        <p:spPr>
          <a:xfrm>
            <a:off x="6595517" y="4266224"/>
            <a:ext cx="432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150 тисяч пацієнтів на рік в Україні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57DA5-B4E1-4FA9-962C-3C4B1749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869" y="2037030"/>
            <a:ext cx="2454790" cy="2246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8FF25-BC24-4A4D-845F-72E7987E78B9}"/>
              </a:ext>
            </a:extLst>
          </p:cNvPr>
          <p:cNvSpPr txBox="1"/>
          <p:nvPr/>
        </p:nvSpPr>
        <p:spPr>
          <a:xfrm>
            <a:off x="1130784" y="4314458"/>
            <a:ext cx="432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 млн пацієнтів на рік в світі</a:t>
            </a:r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9BF10C3E-DA3B-4DFB-A0C0-9D4A57A9AE88}"/>
              </a:ext>
            </a:extLst>
          </p:cNvPr>
          <p:cNvSpPr/>
          <p:nvPr/>
        </p:nvSpPr>
        <p:spPr>
          <a:xfrm>
            <a:off x="3120705" y="4910594"/>
            <a:ext cx="5704040" cy="473665"/>
          </a:xfrm>
          <a:prstGeom prst="rect">
            <a:avLst/>
          </a:prstGeom>
          <a:solidFill>
            <a:srgbClr val="8A5D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ЧМТ є дуже важливим для суспільства</a:t>
            </a:r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28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df4e65c52843ce8a7dacc33e72d4b7 xmlns="478e0296-fda0-4180-a6b8-46dee8ff1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Cerebrolysin</TermName>
          <TermId xmlns="http://schemas.microsoft.com/office/infopath/2007/PartnerControls">23a65173-d069-4d98-90f3-183426734246</TermId>
        </TermInfo>
      </Terms>
    </cadf4e65c52843ce8a7dacc33e72d4b7>
    <Description0 xmlns="478e0296-fda0-4180-a6b8-46dee8ff12f5">CERE/INT/03/2021-5</Description0>
    <Event xmlns="478e0296-fda0-4180-a6b8-46dee8ff12f5" xsi:nil="true"/>
    <Lecturer xmlns="478e0296-fda0-4180-a6b8-46dee8ff12f5" xsi:nil="true"/>
    <TaxCatchAll xmlns="bdf2dc83-6a6e-4661-a80c-e546c66bc88b">
      <Value>56</Value>
    </TaxCatchAll>
    <Category xmlns="478e0296-fda0-4180-a6b8-46dee8ff12f5">Presentations for external use</Category>
    <Indications xmlns="478e0296-fda0-4180-a6b8-46dee8ff12f5">
      <Value>2</Value>
    </Indication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9FD17E3B18D49BBAE5A53D9D1826C" ma:contentTypeVersion="13" ma:contentTypeDescription="Create a new document." ma:contentTypeScope="" ma:versionID="a24e2d5a6b91d73fe39de61d96bdcc8c">
  <xsd:schema xmlns:xsd="http://www.w3.org/2001/XMLSchema" xmlns:xs="http://www.w3.org/2001/XMLSchema" xmlns:p="http://schemas.microsoft.com/office/2006/metadata/properties" xmlns:ns2="478e0296-fda0-4180-a6b8-46dee8ff12f5" xmlns:ns3="bdf2dc83-6a6e-4661-a80c-e546c66bc88b" targetNamespace="http://schemas.microsoft.com/office/2006/metadata/properties" ma:root="true" ma:fieldsID="3ba2eff2b6587a5054ec391ff746802b" ns2:_="" ns3:_="">
    <xsd:import namespace="478e0296-fda0-4180-a6b8-46dee8ff12f5"/>
    <xsd:import namespace="bdf2dc83-6a6e-4661-a80c-e546c66bc88b"/>
    <xsd:element name="properties">
      <xsd:complexType>
        <xsd:sequence>
          <xsd:element name="documentManagement">
            <xsd:complexType>
              <xsd:all>
                <xsd:element ref="ns2:Category"/>
                <xsd:element ref="ns2:Description0" minOccurs="0"/>
                <xsd:element ref="ns2:Indications" minOccurs="0"/>
                <xsd:element ref="ns2:Event" minOccurs="0"/>
                <xsd:element ref="ns2:Lecturer" minOccurs="0"/>
                <xsd:element ref="ns2:cadf4e65c52843ce8a7dacc33e72d4b7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e0296-fda0-4180-a6b8-46dee8ff12f5" elementFormDefault="qualified">
    <xsd:import namespace="http://schemas.microsoft.com/office/2006/documentManagement/types"/>
    <xsd:import namespace="http://schemas.microsoft.com/office/infopath/2007/PartnerControls"/>
    <xsd:element name="Category" ma:index="1" ma:displayName="Category" ma:format="Dropdown" ma:internalName="Category">
      <xsd:simpleType>
        <xsd:restriction base="dms:Choice">
          <xsd:enumeration value="Trainings"/>
          <xsd:enumeration value="Lectures"/>
          <xsd:enumeration value="Congress Reviews"/>
          <xsd:enumeration value="Presentations for external use"/>
          <xsd:enumeration value="E-Poster"/>
          <xsd:enumeration value="Others"/>
        </xsd:restriction>
      </xsd:simpleType>
    </xsd:element>
    <xsd:element name="Description0" ma:index="3" nillable="true" ma:displayName="Description" ma:description="This field can have no more than 255 characters." ma:internalName="Description0">
      <xsd:simpleType>
        <xsd:restriction base="dms:Note">
          <xsd:maxLength value="255"/>
        </xsd:restriction>
      </xsd:simpleType>
    </xsd:element>
    <xsd:element name="Indications" ma:index="5" nillable="true" ma:displayName="Indications" ma:list="{bb5aa4b7-b400-41c4-addc-7e9ee3259dc2}" ma:internalName="Indication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vent" ma:index="7" nillable="true" ma:displayName="Event" ma:description="only applicable if Category = Lecture" ma:internalName="Event">
      <xsd:simpleType>
        <xsd:restriction base="dms:Text">
          <xsd:maxLength value="255"/>
        </xsd:restriction>
      </xsd:simpleType>
    </xsd:element>
    <xsd:element name="Lecturer" ma:index="8" nillable="true" ma:displayName="Lecturer" ma:description="only applicable if Category = Lecture" ma:internalName="Lecturer">
      <xsd:simpleType>
        <xsd:restriction base="dms:Text">
          <xsd:maxLength value="255"/>
        </xsd:restriction>
      </xsd:simpleType>
    </xsd:element>
    <xsd:element name="cadf4e65c52843ce8a7dacc33e72d4b7" ma:index="11" nillable="true" ma:taxonomy="true" ma:internalName="cadf4e65c52843ce8a7dacc33e72d4b7" ma:taxonomyFieldName="Products" ma:displayName="Products" ma:default="" ma:fieldId="{cadf4e65-c528-43ce-8a7d-acc33e72d4b7}" ma:taxonomyMulti="true" ma:sspId="a77914e0-d2cc-4442-81ae-4b109d0d7ac3" ma:termSetId="c93f0de7-b3ea-48f8-adc7-feba16ef77c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dc83-6a6e-4661-a80c-e546c66bc88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ae4e1d5-c11e-48cd-80c4-41628f5c4ba8}" ma:internalName="TaxCatchAll" ma:showField="CatchAllData" ma:web="cceec70d-a343-4929-9e52-88c7953bc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D76B1-2F55-4B88-BC00-A65C06212D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41100-342E-4535-842F-54ED1140A557}">
  <ds:schemaRefs>
    <ds:schemaRef ds:uri="http://schemas.microsoft.com/office/2006/metadata/properties"/>
    <ds:schemaRef ds:uri="http://schemas.microsoft.com/office/infopath/2007/PartnerControls"/>
    <ds:schemaRef ds:uri="478e0296-fda0-4180-a6b8-46dee8ff12f5"/>
    <ds:schemaRef ds:uri="bdf2dc83-6a6e-4661-a80c-e546c66bc88b"/>
  </ds:schemaRefs>
</ds:datastoreItem>
</file>

<file path=customXml/itemProps3.xml><?xml version="1.0" encoding="utf-8"?>
<ds:datastoreItem xmlns:ds="http://schemas.openxmlformats.org/officeDocument/2006/customXml" ds:itemID="{48D35AEF-5A6D-4E7B-816C-DB785A372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e0296-fda0-4180-a6b8-46dee8ff12f5"/>
    <ds:schemaRef ds:uri="bdf2dc83-6a6e-4661-a80c-e546c66bc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1050</Words>
  <Application>Microsoft Office PowerPoint</Application>
  <PresentationFormat>Широкоэкранный</PresentationFormat>
  <Paragraphs>150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Myriad Pro</vt:lpstr>
      <vt:lpstr>Wingdings</vt:lpstr>
      <vt:lpstr>Office-Design</vt:lpstr>
      <vt:lpstr> Ефективність Церебролізину після черепно-мозкової травми середнього та важкого ступеня тяжкості: Метааналіз СAPTAIN  </vt:lpstr>
      <vt:lpstr>Ціль дослідження CAPTAIN</vt:lpstr>
      <vt:lpstr>Дизайн метааналіза CAPTAIN</vt:lpstr>
      <vt:lpstr>Групи лікування</vt:lpstr>
      <vt:lpstr>Статистично значимі переваги</vt:lpstr>
      <vt:lpstr>Критерії ефективності для 2 досліджень</vt:lpstr>
      <vt:lpstr>Ключові переваги метааналізу CAPTAIN</vt:lpstr>
      <vt:lpstr>  ЕФЕКТИВНЕ</vt:lpstr>
      <vt:lpstr>ЧМТ – значна проблема для охорони здоров’я</vt:lpstr>
      <vt:lpstr>Ефективне лікування ЧМТ</vt:lpstr>
      <vt:lpstr> РЯТУЄ ЖИТТЯ</vt:lpstr>
      <vt:lpstr>ЧМТ – основна із причин смерті та інвалідності</vt:lpstr>
      <vt:lpstr>Церебролізин® рятує життя</vt:lpstr>
      <vt:lpstr>           ЕФЕКТИ</vt:lpstr>
      <vt:lpstr>ЧМТ – Основні витрати системи охорони здоров’я</vt:lpstr>
      <vt:lpstr>Ефекти раннього лікування</vt:lpstr>
      <vt:lpstr> ПОКРАЩУЄ</vt:lpstr>
      <vt:lpstr>Депресія – одне з найпоширеніших ускладнень ЧМТ</vt:lpstr>
      <vt:lpstr>Краща якість життя</vt:lpstr>
      <vt:lpstr>Презентация PowerPoint</vt:lpstr>
      <vt:lpstr> Феноменальні результати  при 10-денній схемі лікування ЧМТ Церебролізином</vt:lpstr>
      <vt:lpstr> ДЯКУЮ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Stadlbauer, Julia</dc:creator>
  <cp:keywords>1;#Basic</cp:keywords>
  <cp:lastModifiedBy>Pyvovarov, Vladyslav</cp:lastModifiedBy>
  <cp:revision>239</cp:revision>
  <cp:lastPrinted>2021-03-08T18:00:48Z</cp:lastPrinted>
  <dcterms:created xsi:type="dcterms:W3CDTF">2021-01-05T13:45:45Z</dcterms:created>
  <dcterms:modified xsi:type="dcterms:W3CDTF">2021-03-29T10:31:24Z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0x010100C949FD17E3B18D49BBAE5A53D9D1826C</vt:lpwstr>
  </property>
  <property fmtid="{D5CDD505-2E9C-101B-9397-08002B2CF9AE}" pid="3" name="Products">
    <vt:lpwstr>56;#Cerebrolysin|23a65173-d069-4d98-90f3-183426734246</vt:lpwstr>
  </property>
</Properties>
</file>