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8" r:id="rId2"/>
    <p:sldId id="438" r:id="rId3"/>
    <p:sldId id="439" r:id="rId4"/>
    <p:sldId id="408" r:id="rId5"/>
    <p:sldId id="409" r:id="rId6"/>
    <p:sldId id="265" r:id="rId7"/>
    <p:sldId id="273" r:id="rId8"/>
    <p:sldId id="301" r:id="rId9"/>
    <p:sldId id="341" r:id="rId10"/>
    <p:sldId id="389" r:id="rId11"/>
    <p:sldId id="391" r:id="rId12"/>
    <p:sldId id="370" r:id="rId13"/>
    <p:sldId id="404" r:id="rId14"/>
    <p:sldId id="332" r:id="rId15"/>
    <p:sldId id="380" r:id="rId16"/>
    <p:sldId id="295" r:id="rId17"/>
    <p:sldId id="429" r:id="rId18"/>
    <p:sldId id="328" r:id="rId19"/>
    <p:sldId id="398" r:id="rId20"/>
    <p:sldId id="435" r:id="rId21"/>
    <p:sldId id="437" r:id="rId22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CD"/>
    <a:srgbClr val="868786"/>
    <a:srgbClr val="8A5DA4"/>
    <a:srgbClr val="E30613"/>
    <a:srgbClr val="E3E3E3"/>
    <a:srgbClr val="00A75C"/>
    <a:srgbClr val="5A5959"/>
    <a:srgbClr val="006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1" autoAdjust="0"/>
    <p:restoredTop sz="94713" autoAdjust="0"/>
  </p:normalViewPr>
  <p:slideViewPr>
    <p:cSldViewPr snapToGrid="0" snapToObjects="1">
      <p:cViewPr varScale="1">
        <p:scale>
          <a:sx n="108" d="100"/>
          <a:sy n="108" d="100"/>
        </p:scale>
        <p:origin x="450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4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14B5EC-460E-43E8-9690-0FC9E5562327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AT"/>
        </a:p>
      </dgm:t>
    </dgm:pt>
    <dgm:pt modelId="{56B601E0-7206-49E7-94E6-4A2FBD9FD106}">
      <dgm:prSet phldrT="[Text]" custT="1"/>
      <dgm:spPr/>
      <dgm:t>
        <a:bodyPr anchor="ctr" anchorCtr="0"/>
        <a:lstStyle/>
        <a:p>
          <a:r>
            <a:rPr lang="ru-RU" sz="1200" b="1" dirty="0">
              <a:latin typeface="+mj-lt"/>
            </a:rPr>
            <a:t>Мета-</a:t>
          </a:r>
          <a:r>
            <a:rPr lang="ru-RU" sz="1200" b="1" dirty="0" err="1">
              <a:latin typeface="+mj-lt"/>
            </a:rPr>
            <a:t>аналізи</a:t>
          </a:r>
          <a:endParaRPr lang="de-AT" sz="1200" b="1" dirty="0">
            <a:latin typeface="+mj-lt"/>
          </a:endParaRPr>
        </a:p>
      </dgm:t>
    </dgm:pt>
    <dgm:pt modelId="{B60E4345-4D13-43B4-91C7-4356C2D9967B}" type="parTrans" cxnId="{7CEC8DA9-1250-45EA-874F-4CB400400163}">
      <dgm:prSet/>
      <dgm:spPr/>
      <dgm:t>
        <a:bodyPr/>
        <a:lstStyle/>
        <a:p>
          <a:endParaRPr lang="de-AT" sz="2800" b="1">
            <a:solidFill>
              <a:schemeClr val="tx1"/>
            </a:solidFill>
          </a:endParaRPr>
        </a:p>
      </dgm:t>
    </dgm:pt>
    <dgm:pt modelId="{7606E5AE-A0AD-48C7-9711-BC28E31B0740}" type="sibTrans" cxnId="{7CEC8DA9-1250-45EA-874F-4CB400400163}">
      <dgm:prSet/>
      <dgm:spPr/>
      <dgm:t>
        <a:bodyPr/>
        <a:lstStyle/>
        <a:p>
          <a:endParaRPr lang="de-AT" sz="2800" b="1">
            <a:solidFill>
              <a:schemeClr val="tx1"/>
            </a:solidFill>
          </a:endParaRPr>
        </a:p>
      </dgm:t>
    </dgm:pt>
    <dgm:pt modelId="{F6049FF0-59A0-4558-9BDB-378D2C1D3979}">
      <dgm:prSet phldrT="[Text]" custT="1"/>
      <dgm:spPr/>
      <dgm:t>
        <a:bodyPr/>
        <a:lstStyle/>
        <a:p>
          <a:pPr>
            <a:lnSpc>
              <a:spcPts val="1100"/>
            </a:lnSpc>
          </a:pPr>
          <a:r>
            <a:rPr lang="ru-RU" sz="1200" b="1" dirty="0" err="1">
              <a:latin typeface="+mj-lt"/>
            </a:rPr>
            <a:t>Рандомізовані</a:t>
          </a:r>
          <a:r>
            <a:rPr lang="ru-RU" sz="1200" b="1" dirty="0">
              <a:latin typeface="+mj-lt"/>
            </a:rPr>
            <a:t> </a:t>
          </a:r>
          <a:r>
            <a:rPr lang="ru-RU" sz="1200" b="1" dirty="0" err="1">
              <a:latin typeface="+mj-lt"/>
            </a:rPr>
            <a:t>клінічні</a:t>
          </a:r>
          <a:r>
            <a:rPr lang="ru-RU" sz="1200" b="1" dirty="0">
              <a:latin typeface="+mj-lt"/>
            </a:rPr>
            <a:t> </a:t>
          </a:r>
          <a:r>
            <a:rPr lang="ru-RU" sz="1200" b="1" dirty="0" err="1">
              <a:latin typeface="+mj-lt"/>
            </a:rPr>
            <a:t>дослідження</a:t>
          </a:r>
          <a:endParaRPr lang="de-AT" sz="1200" b="1" dirty="0">
            <a:latin typeface="+mj-lt"/>
          </a:endParaRPr>
        </a:p>
      </dgm:t>
    </dgm:pt>
    <dgm:pt modelId="{28B4CCB8-3852-4610-970B-EDFDED80A7E3}" type="parTrans" cxnId="{C84668D4-B533-487C-AF79-88AE008CDC63}">
      <dgm:prSet/>
      <dgm:spPr/>
      <dgm:t>
        <a:bodyPr/>
        <a:lstStyle/>
        <a:p>
          <a:endParaRPr lang="de-AT" sz="2800" b="1">
            <a:solidFill>
              <a:schemeClr val="tx1"/>
            </a:solidFill>
          </a:endParaRPr>
        </a:p>
      </dgm:t>
    </dgm:pt>
    <dgm:pt modelId="{4055F25B-AB89-4E63-9034-C22FC2C368DF}" type="sibTrans" cxnId="{C84668D4-B533-487C-AF79-88AE008CDC63}">
      <dgm:prSet/>
      <dgm:spPr/>
      <dgm:t>
        <a:bodyPr/>
        <a:lstStyle/>
        <a:p>
          <a:endParaRPr lang="de-AT" sz="2800" b="1">
            <a:solidFill>
              <a:schemeClr val="tx1"/>
            </a:solidFill>
          </a:endParaRPr>
        </a:p>
      </dgm:t>
    </dgm:pt>
    <dgm:pt modelId="{A3E6E5B5-B316-43C3-9B25-3ACD48AFBE22}">
      <dgm:prSet phldrT="[Text]" custT="1"/>
      <dgm:spPr/>
      <dgm:t>
        <a:bodyPr/>
        <a:lstStyle/>
        <a:p>
          <a:r>
            <a:rPr lang="ru-RU" sz="1200" b="1" dirty="0" err="1">
              <a:latin typeface="+mj-lt"/>
            </a:rPr>
            <a:t>Когортні</a:t>
          </a:r>
          <a:r>
            <a:rPr lang="ru-RU" sz="1200" b="1" dirty="0">
              <a:latin typeface="+mj-lt"/>
            </a:rPr>
            <a:t> </a:t>
          </a:r>
          <a:r>
            <a:rPr lang="ru-RU" sz="1200" b="1" dirty="0" err="1">
              <a:latin typeface="+mj-lt"/>
            </a:rPr>
            <a:t>дослідження</a:t>
          </a:r>
          <a:endParaRPr lang="de-AT" sz="1200" b="1" dirty="0">
            <a:latin typeface="+mj-lt"/>
          </a:endParaRPr>
        </a:p>
      </dgm:t>
    </dgm:pt>
    <dgm:pt modelId="{6A6B3B75-D9F6-4AF9-891D-75DC0B84B38D}" type="parTrans" cxnId="{D35425E4-ACDC-414A-AE8D-480C90EBA074}">
      <dgm:prSet/>
      <dgm:spPr/>
      <dgm:t>
        <a:bodyPr/>
        <a:lstStyle/>
        <a:p>
          <a:endParaRPr lang="de-AT" sz="2800" b="1">
            <a:solidFill>
              <a:schemeClr val="tx1"/>
            </a:solidFill>
          </a:endParaRPr>
        </a:p>
      </dgm:t>
    </dgm:pt>
    <dgm:pt modelId="{5B7BC3AF-E1F8-41E2-A136-F605267EE73A}" type="sibTrans" cxnId="{D35425E4-ACDC-414A-AE8D-480C90EBA074}">
      <dgm:prSet/>
      <dgm:spPr/>
      <dgm:t>
        <a:bodyPr/>
        <a:lstStyle/>
        <a:p>
          <a:endParaRPr lang="de-AT" sz="2800" b="1">
            <a:solidFill>
              <a:schemeClr val="tx1"/>
            </a:solidFill>
          </a:endParaRPr>
        </a:p>
      </dgm:t>
    </dgm:pt>
    <dgm:pt modelId="{3C386C92-077A-411D-8EBB-B1A725B0B487}">
      <dgm:prSet phldrT="[Text]" custT="1"/>
      <dgm:spPr/>
      <dgm:t>
        <a:bodyPr/>
        <a:lstStyle/>
        <a:p>
          <a:r>
            <a:rPr lang="ru-RU" sz="1200" b="1" dirty="0" err="1">
              <a:latin typeface="+mj-lt"/>
            </a:rPr>
            <a:t>Дослідження</a:t>
          </a:r>
          <a:r>
            <a:rPr lang="ru-RU" sz="1200" b="1" dirty="0">
              <a:latin typeface="+mj-lt"/>
            </a:rPr>
            <a:t> </a:t>
          </a:r>
          <a:r>
            <a:rPr lang="ru-RU" sz="1200" b="1" dirty="0" err="1">
              <a:latin typeface="+mj-lt"/>
            </a:rPr>
            <a:t>випадок</a:t>
          </a:r>
          <a:r>
            <a:rPr lang="ru-RU" sz="1200" b="1" dirty="0">
              <a:latin typeface="+mj-lt"/>
            </a:rPr>
            <a:t>-контроль</a:t>
          </a:r>
          <a:endParaRPr lang="de-AT" sz="1200" b="1" dirty="0">
            <a:latin typeface="+mj-lt"/>
          </a:endParaRPr>
        </a:p>
      </dgm:t>
    </dgm:pt>
    <dgm:pt modelId="{D59E4B47-1C2B-496B-AA80-3C3F2708E0C3}" type="parTrans" cxnId="{B9FFE736-395C-4BBE-9439-30022B19314A}">
      <dgm:prSet/>
      <dgm:spPr/>
      <dgm:t>
        <a:bodyPr/>
        <a:lstStyle/>
        <a:p>
          <a:endParaRPr lang="de-AT" sz="2800" b="1">
            <a:solidFill>
              <a:schemeClr val="tx1"/>
            </a:solidFill>
          </a:endParaRPr>
        </a:p>
      </dgm:t>
    </dgm:pt>
    <dgm:pt modelId="{444FF075-3F0C-45AA-B0A3-4175C1A3F1E7}" type="sibTrans" cxnId="{B9FFE736-395C-4BBE-9439-30022B19314A}">
      <dgm:prSet/>
      <dgm:spPr/>
      <dgm:t>
        <a:bodyPr/>
        <a:lstStyle/>
        <a:p>
          <a:endParaRPr lang="de-AT" sz="2800" b="1">
            <a:solidFill>
              <a:schemeClr val="tx1"/>
            </a:solidFill>
          </a:endParaRPr>
        </a:p>
      </dgm:t>
    </dgm:pt>
    <dgm:pt modelId="{9DE0C6E2-10BD-417A-9AF6-AFEF8B2ECB8D}">
      <dgm:prSet phldrT="[Text]" custT="1"/>
      <dgm:spPr/>
      <dgm:t>
        <a:bodyPr/>
        <a:lstStyle/>
        <a:p>
          <a:r>
            <a:rPr lang="ru-RU" sz="1200" b="1" dirty="0" err="1">
              <a:latin typeface="+mj-lt"/>
            </a:rPr>
            <a:t>Окремі</a:t>
          </a:r>
          <a:r>
            <a:rPr lang="ru-RU" sz="1200" b="1" dirty="0">
              <a:latin typeface="+mj-lt"/>
            </a:rPr>
            <a:t> </a:t>
          </a:r>
          <a:r>
            <a:rPr lang="ru-RU" sz="1200" b="1" dirty="0" err="1">
              <a:latin typeface="+mj-lt"/>
            </a:rPr>
            <a:t>клінічні</a:t>
          </a:r>
          <a:r>
            <a:rPr lang="ru-RU" sz="1200" b="1" dirty="0">
              <a:latin typeface="+mj-lt"/>
            </a:rPr>
            <a:t> </a:t>
          </a:r>
          <a:r>
            <a:rPr lang="ru-RU" sz="1200" b="1" dirty="0" err="1">
              <a:latin typeface="+mj-lt"/>
            </a:rPr>
            <a:t>випадки</a:t>
          </a:r>
          <a:endParaRPr lang="de-AT" sz="1200" b="1" dirty="0">
            <a:latin typeface="+mj-lt"/>
          </a:endParaRPr>
        </a:p>
      </dgm:t>
    </dgm:pt>
    <dgm:pt modelId="{E70F59C3-9F9A-486B-A26B-E95E3821620C}" type="parTrans" cxnId="{C6210A95-2BCE-4A27-AC08-DEC55F7786D7}">
      <dgm:prSet/>
      <dgm:spPr/>
      <dgm:t>
        <a:bodyPr/>
        <a:lstStyle/>
        <a:p>
          <a:endParaRPr lang="de-AT" sz="2800" b="1">
            <a:solidFill>
              <a:schemeClr val="tx1"/>
            </a:solidFill>
          </a:endParaRPr>
        </a:p>
      </dgm:t>
    </dgm:pt>
    <dgm:pt modelId="{E53D9049-DC03-4C85-B795-82F9797112BC}" type="sibTrans" cxnId="{C6210A95-2BCE-4A27-AC08-DEC55F7786D7}">
      <dgm:prSet/>
      <dgm:spPr/>
      <dgm:t>
        <a:bodyPr/>
        <a:lstStyle/>
        <a:p>
          <a:endParaRPr lang="de-AT" sz="2800" b="1">
            <a:solidFill>
              <a:schemeClr val="tx1"/>
            </a:solidFill>
          </a:endParaRPr>
        </a:p>
      </dgm:t>
    </dgm:pt>
    <dgm:pt modelId="{1E9CC105-9890-4CE5-8551-26821100B7B4}">
      <dgm:prSet phldrT="[Text]" custT="1"/>
      <dgm:spPr/>
      <dgm:t>
        <a:bodyPr/>
        <a:lstStyle/>
        <a:p>
          <a:r>
            <a:rPr lang="ru-RU" sz="1200" b="1" dirty="0" err="1">
              <a:latin typeface="+mj-lt"/>
            </a:rPr>
            <a:t>Ідеї</a:t>
          </a:r>
          <a:r>
            <a:rPr lang="ru-RU" sz="1200" b="1" dirty="0">
              <a:latin typeface="+mj-lt"/>
            </a:rPr>
            <a:t>, </a:t>
          </a:r>
          <a:r>
            <a:rPr lang="ru-RU" sz="1200" b="1" dirty="0" err="1">
              <a:latin typeface="+mj-lt"/>
            </a:rPr>
            <a:t>спостереження</a:t>
          </a:r>
          <a:endParaRPr lang="de-AT" sz="1200" b="1" dirty="0">
            <a:latin typeface="+mj-lt"/>
          </a:endParaRPr>
        </a:p>
      </dgm:t>
    </dgm:pt>
    <dgm:pt modelId="{59CB6ADE-2ECF-4F52-86B3-CEEDD75B25EC}" type="parTrans" cxnId="{C93A37BB-861D-4DCB-B8FB-0B4F19240847}">
      <dgm:prSet/>
      <dgm:spPr/>
      <dgm:t>
        <a:bodyPr/>
        <a:lstStyle/>
        <a:p>
          <a:endParaRPr lang="de-AT" sz="2800" b="1">
            <a:solidFill>
              <a:schemeClr val="tx1"/>
            </a:solidFill>
          </a:endParaRPr>
        </a:p>
      </dgm:t>
    </dgm:pt>
    <dgm:pt modelId="{A32CDBE0-1707-47AB-9309-DCB57CC39807}" type="sibTrans" cxnId="{C93A37BB-861D-4DCB-B8FB-0B4F19240847}">
      <dgm:prSet/>
      <dgm:spPr/>
      <dgm:t>
        <a:bodyPr/>
        <a:lstStyle/>
        <a:p>
          <a:endParaRPr lang="de-AT" sz="2800" b="1">
            <a:solidFill>
              <a:schemeClr val="tx1"/>
            </a:solidFill>
          </a:endParaRPr>
        </a:p>
      </dgm:t>
    </dgm:pt>
    <dgm:pt modelId="{EB8A4ED9-9B1B-469B-BCB6-3AAAA53817D2}">
      <dgm:prSet phldrT="[Text]" custT="1"/>
      <dgm:spPr/>
      <dgm:t>
        <a:bodyPr/>
        <a:lstStyle/>
        <a:p>
          <a:r>
            <a:rPr lang="ru-RU" sz="1200" b="1" dirty="0" err="1">
              <a:latin typeface="+mj-lt"/>
            </a:rPr>
            <a:t>Систематичні</a:t>
          </a:r>
          <a:r>
            <a:rPr lang="ru-RU" sz="1200" b="1" dirty="0">
              <a:latin typeface="+mj-lt"/>
            </a:rPr>
            <a:t>                  огляди</a:t>
          </a:r>
          <a:endParaRPr lang="de-AT" sz="1200" b="1" dirty="0">
            <a:latin typeface="+mj-lt"/>
          </a:endParaRPr>
        </a:p>
      </dgm:t>
    </dgm:pt>
    <dgm:pt modelId="{FF87888D-2EBA-47E3-9E55-F4A2EC6B27F4}" type="parTrans" cxnId="{FF18FDE2-8BF6-40FC-83B1-2E88D530A903}">
      <dgm:prSet/>
      <dgm:spPr/>
      <dgm:t>
        <a:bodyPr/>
        <a:lstStyle/>
        <a:p>
          <a:endParaRPr lang="de-AT" sz="2000"/>
        </a:p>
      </dgm:t>
    </dgm:pt>
    <dgm:pt modelId="{C68DBA47-9EC7-44E7-8D9E-2F12F4F53131}" type="sibTrans" cxnId="{FF18FDE2-8BF6-40FC-83B1-2E88D530A903}">
      <dgm:prSet/>
      <dgm:spPr/>
      <dgm:t>
        <a:bodyPr/>
        <a:lstStyle/>
        <a:p>
          <a:endParaRPr lang="de-AT" sz="2000"/>
        </a:p>
      </dgm:t>
    </dgm:pt>
    <dgm:pt modelId="{94482753-E563-4088-88CD-0D8163BBF82D}">
      <dgm:prSet phldrT="[Text]" custT="1"/>
      <dgm:spPr/>
      <dgm:t>
        <a:bodyPr/>
        <a:lstStyle/>
        <a:p>
          <a:r>
            <a:rPr lang="ru-RU" sz="1200" b="1" dirty="0" err="1">
              <a:latin typeface="+mj-lt"/>
            </a:rPr>
            <a:t>Дослідження</a:t>
          </a:r>
          <a:r>
            <a:rPr lang="ru-RU" sz="1200" b="1" dirty="0">
              <a:latin typeface="+mj-lt"/>
            </a:rPr>
            <a:t> на </a:t>
          </a:r>
          <a:r>
            <a:rPr lang="ru-RU" sz="1200" b="1" dirty="0" err="1">
              <a:latin typeface="+mj-lt"/>
            </a:rPr>
            <a:t>тваринах</a:t>
          </a:r>
          <a:endParaRPr lang="de-AT" sz="1200" b="1" dirty="0">
            <a:latin typeface="+mj-lt"/>
          </a:endParaRPr>
        </a:p>
      </dgm:t>
    </dgm:pt>
    <dgm:pt modelId="{26F3C114-CDA2-4CD1-ADE0-F72ED0542187}" type="parTrans" cxnId="{FD1637C2-A626-457F-95A6-E3E5B0583FA5}">
      <dgm:prSet/>
      <dgm:spPr/>
      <dgm:t>
        <a:bodyPr/>
        <a:lstStyle/>
        <a:p>
          <a:endParaRPr lang="de-AT"/>
        </a:p>
      </dgm:t>
    </dgm:pt>
    <dgm:pt modelId="{77F591A9-5AC3-4445-AB42-7803ADC90FB1}" type="sibTrans" cxnId="{FD1637C2-A626-457F-95A6-E3E5B0583FA5}">
      <dgm:prSet/>
      <dgm:spPr/>
      <dgm:t>
        <a:bodyPr/>
        <a:lstStyle/>
        <a:p>
          <a:endParaRPr lang="de-AT"/>
        </a:p>
      </dgm:t>
    </dgm:pt>
    <dgm:pt modelId="{DC0118E4-0386-4148-8327-4F0014052CE8}">
      <dgm:prSet phldrT="[Text]" custT="1"/>
      <dgm:spPr/>
      <dgm:t>
        <a:bodyPr/>
        <a:lstStyle/>
        <a:p>
          <a:r>
            <a:rPr lang="ru-RU" sz="1200" b="1" dirty="0" err="1">
              <a:latin typeface="+mj-lt"/>
            </a:rPr>
            <a:t>Дослідження</a:t>
          </a:r>
          <a:r>
            <a:rPr lang="ru-RU" sz="1200" b="1" dirty="0">
              <a:latin typeface="+mj-lt"/>
            </a:rPr>
            <a:t> </a:t>
          </a:r>
          <a:r>
            <a:rPr lang="de-AT" sz="1200" b="1" dirty="0">
              <a:latin typeface="+mj-lt"/>
            </a:rPr>
            <a:t>in vitro</a:t>
          </a:r>
        </a:p>
      </dgm:t>
    </dgm:pt>
    <dgm:pt modelId="{038AE40A-4040-458D-BA3E-B09D6A3450EE}" type="parTrans" cxnId="{135F0DD7-2588-472D-B9EF-2A01F7729CDF}">
      <dgm:prSet/>
      <dgm:spPr/>
      <dgm:t>
        <a:bodyPr/>
        <a:lstStyle/>
        <a:p>
          <a:endParaRPr lang="de-AT"/>
        </a:p>
      </dgm:t>
    </dgm:pt>
    <dgm:pt modelId="{37352B75-078E-40B8-82A1-3E17415934E2}" type="sibTrans" cxnId="{135F0DD7-2588-472D-B9EF-2A01F7729CDF}">
      <dgm:prSet/>
      <dgm:spPr/>
      <dgm:t>
        <a:bodyPr/>
        <a:lstStyle/>
        <a:p>
          <a:endParaRPr lang="de-AT"/>
        </a:p>
      </dgm:t>
    </dgm:pt>
    <dgm:pt modelId="{085C6267-B62C-4529-BBDA-2E13A91D40F7}">
      <dgm:prSet phldrT="[Text]" custT="1"/>
      <dgm:spPr/>
      <dgm:t>
        <a:bodyPr anchor="b"/>
        <a:lstStyle/>
        <a:p>
          <a:endParaRPr lang="de-AT" sz="1050" b="1" dirty="0"/>
        </a:p>
      </dgm:t>
    </dgm:pt>
    <dgm:pt modelId="{423EABB1-56C1-40CC-A379-FE5E5E6C6893}" type="sibTrans" cxnId="{68FFB8CE-A374-48B7-9631-21AB6F4A2E37}">
      <dgm:prSet/>
      <dgm:spPr/>
      <dgm:t>
        <a:bodyPr/>
        <a:lstStyle/>
        <a:p>
          <a:endParaRPr lang="de-AT"/>
        </a:p>
      </dgm:t>
    </dgm:pt>
    <dgm:pt modelId="{CA6EA9DF-7A22-4B90-A5B3-EBBC5B26D4ED}" type="parTrans" cxnId="{68FFB8CE-A374-48B7-9631-21AB6F4A2E37}">
      <dgm:prSet/>
      <dgm:spPr/>
      <dgm:t>
        <a:bodyPr/>
        <a:lstStyle/>
        <a:p>
          <a:endParaRPr lang="de-AT"/>
        </a:p>
      </dgm:t>
    </dgm:pt>
    <dgm:pt modelId="{FFD85097-8DD8-41E6-9220-9919A8D5E659}" type="pres">
      <dgm:prSet presAssocID="{3714B5EC-460E-43E8-9690-0FC9E5562327}" presName="Name0" presStyleCnt="0">
        <dgm:presLayoutVars>
          <dgm:dir/>
          <dgm:animLvl val="lvl"/>
          <dgm:resizeHandles val="exact"/>
        </dgm:presLayoutVars>
      </dgm:prSet>
      <dgm:spPr/>
    </dgm:pt>
    <dgm:pt modelId="{09A051CC-FDE2-43BB-BAF3-2E33BDED9787}" type="pres">
      <dgm:prSet presAssocID="{085C6267-B62C-4529-BBDA-2E13A91D40F7}" presName="Name8" presStyleCnt="0"/>
      <dgm:spPr/>
    </dgm:pt>
    <dgm:pt modelId="{F7E72360-4D59-4ED2-A9FE-F7156CDC55DF}" type="pres">
      <dgm:prSet presAssocID="{085C6267-B62C-4529-BBDA-2E13A91D40F7}" presName="level" presStyleLbl="node1" presStyleIdx="0" presStyleCnt="10" custScaleX="108066" custLinFactNeighborX="-1887">
        <dgm:presLayoutVars>
          <dgm:chMax val="1"/>
          <dgm:bulletEnabled val="1"/>
        </dgm:presLayoutVars>
      </dgm:prSet>
      <dgm:spPr/>
    </dgm:pt>
    <dgm:pt modelId="{E3B69A8F-E171-4A35-BBB8-7882A20EC093}" type="pres">
      <dgm:prSet presAssocID="{085C6267-B62C-4529-BBDA-2E13A91D40F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281A1FF-0A26-43BF-9912-08CB689BE3DD}" type="pres">
      <dgm:prSet presAssocID="{56B601E0-7206-49E7-94E6-4A2FBD9FD106}" presName="Name8" presStyleCnt="0"/>
      <dgm:spPr/>
    </dgm:pt>
    <dgm:pt modelId="{A0D53B01-0C2B-4E6C-9A91-143F85BCD7B5}" type="pres">
      <dgm:prSet presAssocID="{56B601E0-7206-49E7-94E6-4A2FBD9FD106}" presName="level" presStyleLbl="node1" presStyleIdx="1" presStyleCnt="10" custScaleX="96747">
        <dgm:presLayoutVars>
          <dgm:chMax val="1"/>
          <dgm:bulletEnabled val="1"/>
        </dgm:presLayoutVars>
      </dgm:prSet>
      <dgm:spPr/>
    </dgm:pt>
    <dgm:pt modelId="{7A3A7B4A-90E2-4110-833F-945120F33E89}" type="pres">
      <dgm:prSet presAssocID="{56B601E0-7206-49E7-94E6-4A2FBD9FD10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67ECD63-7560-4A7D-AD99-90E9E6D675E5}" type="pres">
      <dgm:prSet presAssocID="{EB8A4ED9-9B1B-469B-BCB6-3AAAA53817D2}" presName="Name8" presStyleCnt="0"/>
      <dgm:spPr/>
    </dgm:pt>
    <dgm:pt modelId="{3439EF56-F274-411C-AB81-12BB4228B5DF}" type="pres">
      <dgm:prSet presAssocID="{EB8A4ED9-9B1B-469B-BCB6-3AAAA53817D2}" presName="level" presStyleLbl="node1" presStyleIdx="2" presStyleCnt="10" custScaleX="99325" custScaleY="81490">
        <dgm:presLayoutVars>
          <dgm:chMax val="1"/>
          <dgm:bulletEnabled val="1"/>
        </dgm:presLayoutVars>
      </dgm:prSet>
      <dgm:spPr/>
    </dgm:pt>
    <dgm:pt modelId="{394C6E27-5B68-4855-B3C6-C4F506A1AF83}" type="pres">
      <dgm:prSet presAssocID="{EB8A4ED9-9B1B-469B-BCB6-3AAAA53817D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77EF97F-9A25-4694-B89D-09B7C2437101}" type="pres">
      <dgm:prSet presAssocID="{F6049FF0-59A0-4558-9BDB-378D2C1D3979}" presName="Name8" presStyleCnt="0"/>
      <dgm:spPr/>
    </dgm:pt>
    <dgm:pt modelId="{C15445A1-D1C3-4791-AE88-7A3EBE2E35DE}" type="pres">
      <dgm:prSet presAssocID="{F6049FF0-59A0-4558-9BDB-378D2C1D3979}" presName="level" presStyleLbl="node1" presStyleIdx="3" presStyleCnt="10">
        <dgm:presLayoutVars>
          <dgm:chMax val="1"/>
          <dgm:bulletEnabled val="1"/>
        </dgm:presLayoutVars>
      </dgm:prSet>
      <dgm:spPr/>
    </dgm:pt>
    <dgm:pt modelId="{45DF8C77-A1CA-444C-B2F9-67A379E679FC}" type="pres">
      <dgm:prSet presAssocID="{F6049FF0-59A0-4558-9BDB-378D2C1D397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FF0771F-1348-413F-8C79-DB5211125898}" type="pres">
      <dgm:prSet presAssocID="{A3E6E5B5-B316-43C3-9B25-3ACD48AFBE22}" presName="Name8" presStyleCnt="0"/>
      <dgm:spPr/>
    </dgm:pt>
    <dgm:pt modelId="{7F587970-4825-4D51-8D18-BDAEDB2D2F33}" type="pres">
      <dgm:prSet presAssocID="{A3E6E5B5-B316-43C3-9B25-3ACD48AFBE22}" presName="level" presStyleLbl="node1" presStyleIdx="4" presStyleCnt="10">
        <dgm:presLayoutVars>
          <dgm:chMax val="1"/>
          <dgm:bulletEnabled val="1"/>
        </dgm:presLayoutVars>
      </dgm:prSet>
      <dgm:spPr/>
    </dgm:pt>
    <dgm:pt modelId="{53EFD76D-65D3-4050-BC73-B82B637092B0}" type="pres">
      <dgm:prSet presAssocID="{A3E6E5B5-B316-43C3-9B25-3ACD48AFBE2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D360484-5905-450F-9533-B7CDB001C5C0}" type="pres">
      <dgm:prSet presAssocID="{3C386C92-077A-411D-8EBB-B1A725B0B487}" presName="Name8" presStyleCnt="0"/>
      <dgm:spPr/>
    </dgm:pt>
    <dgm:pt modelId="{A08F7079-4A35-43BE-B437-AB2A06573308}" type="pres">
      <dgm:prSet presAssocID="{3C386C92-077A-411D-8EBB-B1A725B0B487}" presName="level" presStyleLbl="node1" presStyleIdx="5" presStyleCnt="10">
        <dgm:presLayoutVars>
          <dgm:chMax val="1"/>
          <dgm:bulletEnabled val="1"/>
        </dgm:presLayoutVars>
      </dgm:prSet>
      <dgm:spPr/>
    </dgm:pt>
    <dgm:pt modelId="{684A58BF-FA24-49A1-A467-8D96E7CFD11A}" type="pres">
      <dgm:prSet presAssocID="{3C386C92-077A-411D-8EBB-B1A725B0B48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68DFE79-849F-43BF-9D99-6AE94192F7F3}" type="pres">
      <dgm:prSet presAssocID="{9DE0C6E2-10BD-417A-9AF6-AFEF8B2ECB8D}" presName="Name8" presStyleCnt="0"/>
      <dgm:spPr/>
    </dgm:pt>
    <dgm:pt modelId="{871F1458-F1A1-479D-86B1-236507DF817C}" type="pres">
      <dgm:prSet presAssocID="{9DE0C6E2-10BD-417A-9AF6-AFEF8B2ECB8D}" presName="level" presStyleLbl="node1" presStyleIdx="6" presStyleCnt="10">
        <dgm:presLayoutVars>
          <dgm:chMax val="1"/>
          <dgm:bulletEnabled val="1"/>
        </dgm:presLayoutVars>
      </dgm:prSet>
      <dgm:spPr/>
    </dgm:pt>
    <dgm:pt modelId="{28FCB815-EE30-4546-B960-0A3766165EA4}" type="pres">
      <dgm:prSet presAssocID="{9DE0C6E2-10BD-417A-9AF6-AFEF8B2ECB8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E6984F9-0F43-479C-97E3-3720E78D7D3A}" type="pres">
      <dgm:prSet presAssocID="{1E9CC105-9890-4CE5-8551-26821100B7B4}" presName="Name8" presStyleCnt="0"/>
      <dgm:spPr/>
    </dgm:pt>
    <dgm:pt modelId="{3A717318-C631-408E-85D9-494E0FAEF55D}" type="pres">
      <dgm:prSet presAssocID="{1E9CC105-9890-4CE5-8551-26821100B7B4}" presName="level" presStyleLbl="node1" presStyleIdx="7" presStyleCnt="10">
        <dgm:presLayoutVars>
          <dgm:chMax val="1"/>
          <dgm:bulletEnabled val="1"/>
        </dgm:presLayoutVars>
      </dgm:prSet>
      <dgm:spPr/>
    </dgm:pt>
    <dgm:pt modelId="{1EE51174-42A1-4B71-B81F-4738B5F09DA5}" type="pres">
      <dgm:prSet presAssocID="{1E9CC105-9890-4CE5-8551-26821100B7B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3BEF012-DFA4-44ED-B78A-89AEC21AB846}" type="pres">
      <dgm:prSet presAssocID="{94482753-E563-4088-88CD-0D8163BBF82D}" presName="Name8" presStyleCnt="0"/>
      <dgm:spPr/>
    </dgm:pt>
    <dgm:pt modelId="{4F255FDF-F3E7-49C3-8748-2F24AD385D44}" type="pres">
      <dgm:prSet presAssocID="{94482753-E563-4088-88CD-0D8163BBF82D}" presName="level" presStyleLbl="node1" presStyleIdx="8" presStyleCnt="10">
        <dgm:presLayoutVars>
          <dgm:chMax val="1"/>
          <dgm:bulletEnabled val="1"/>
        </dgm:presLayoutVars>
      </dgm:prSet>
      <dgm:spPr/>
    </dgm:pt>
    <dgm:pt modelId="{9A5D1E06-42A8-42A8-91A1-B928AF17685E}" type="pres">
      <dgm:prSet presAssocID="{94482753-E563-4088-88CD-0D8163BBF82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6937411-12A5-43CE-A6FA-A3E302E05AA0}" type="pres">
      <dgm:prSet presAssocID="{DC0118E4-0386-4148-8327-4F0014052CE8}" presName="Name8" presStyleCnt="0"/>
      <dgm:spPr/>
    </dgm:pt>
    <dgm:pt modelId="{5437C833-AC07-476F-B8A2-04A9AA831ED0}" type="pres">
      <dgm:prSet presAssocID="{DC0118E4-0386-4148-8327-4F0014052CE8}" presName="level" presStyleLbl="node1" presStyleIdx="9" presStyleCnt="10" custLinFactNeighborX="8500" custLinFactNeighborY="64771">
        <dgm:presLayoutVars>
          <dgm:chMax val="1"/>
          <dgm:bulletEnabled val="1"/>
        </dgm:presLayoutVars>
      </dgm:prSet>
      <dgm:spPr/>
    </dgm:pt>
    <dgm:pt modelId="{F1E4008F-4B2F-4418-8E33-2DF6EBEF25DF}" type="pres">
      <dgm:prSet presAssocID="{DC0118E4-0386-4148-8327-4F0014052CE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EC9474D-D757-4304-B4E9-EF227193C21B}" type="presOf" srcId="{1E9CC105-9890-4CE5-8551-26821100B7B4}" destId="{3A717318-C631-408E-85D9-494E0FAEF55D}" srcOrd="0" destOrd="0" presId="urn:microsoft.com/office/officeart/2005/8/layout/pyramid1"/>
    <dgm:cxn modelId="{C2F3203F-30F3-44CA-981A-8C506C701B9A}" type="presOf" srcId="{A3E6E5B5-B316-43C3-9B25-3ACD48AFBE22}" destId="{53EFD76D-65D3-4050-BC73-B82B637092B0}" srcOrd="1" destOrd="0" presId="urn:microsoft.com/office/officeart/2005/8/layout/pyramid1"/>
    <dgm:cxn modelId="{80215AB6-93C4-44A0-B0A6-7B129D1A6142}" type="presOf" srcId="{DC0118E4-0386-4148-8327-4F0014052CE8}" destId="{5437C833-AC07-476F-B8A2-04A9AA831ED0}" srcOrd="0" destOrd="0" presId="urn:microsoft.com/office/officeart/2005/8/layout/pyramid1"/>
    <dgm:cxn modelId="{5906A97A-E759-4F15-85A5-3B63295FB210}" type="presOf" srcId="{94482753-E563-4088-88CD-0D8163BBF82D}" destId="{4F255FDF-F3E7-49C3-8748-2F24AD385D44}" srcOrd="0" destOrd="0" presId="urn:microsoft.com/office/officeart/2005/8/layout/pyramid1"/>
    <dgm:cxn modelId="{7CEC8DA9-1250-45EA-874F-4CB400400163}" srcId="{3714B5EC-460E-43E8-9690-0FC9E5562327}" destId="{56B601E0-7206-49E7-94E6-4A2FBD9FD106}" srcOrd="1" destOrd="0" parTransId="{B60E4345-4D13-43B4-91C7-4356C2D9967B}" sibTransId="{7606E5AE-A0AD-48C7-9711-BC28E31B0740}"/>
    <dgm:cxn modelId="{68FFB8CE-A374-48B7-9631-21AB6F4A2E37}" srcId="{3714B5EC-460E-43E8-9690-0FC9E5562327}" destId="{085C6267-B62C-4529-BBDA-2E13A91D40F7}" srcOrd="0" destOrd="0" parTransId="{CA6EA9DF-7A22-4B90-A5B3-EBBC5B26D4ED}" sibTransId="{423EABB1-56C1-40CC-A379-FE5E5E6C6893}"/>
    <dgm:cxn modelId="{7C300198-FA0F-4A59-8014-2F46C2813DFE}" type="presOf" srcId="{085C6267-B62C-4529-BBDA-2E13A91D40F7}" destId="{E3B69A8F-E171-4A35-BBB8-7882A20EC093}" srcOrd="1" destOrd="0" presId="urn:microsoft.com/office/officeart/2005/8/layout/pyramid1"/>
    <dgm:cxn modelId="{58745464-785C-4BB7-AB1C-34175811544D}" type="presOf" srcId="{F6049FF0-59A0-4558-9BDB-378D2C1D3979}" destId="{C15445A1-D1C3-4791-AE88-7A3EBE2E35DE}" srcOrd="0" destOrd="0" presId="urn:microsoft.com/office/officeart/2005/8/layout/pyramid1"/>
    <dgm:cxn modelId="{13D3DB90-B6F8-4018-A2FC-57A1A01B1267}" type="presOf" srcId="{1E9CC105-9890-4CE5-8551-26821100B7B4}" destId="{1EE51174-42A1-4B71-B81F-4738B5F09DA5}" srcOrd="1" destOrd="0" presId="urn:microsoft.com/office/officeart/2005/8/layout/pyramid1"/>
    <dgm:cxn modelId="{D70D3279-D86A-4028-A4C0-E1C9B8334469}" type="presOf" srcId="{9DE0C6E2-10BD-417A-9AF6-AFEF8B2ECB8D}" destId="{871F1458-F1A1-479D-86B1-236507DF817C}" srcOrd="0" destOrd="0" presId="urn:microsoft.com/office/officeart/2005/8/layout/pyramid1"/>
    <dgm:cxn modelId="{47ED24AF-40B6-46C4-AEC3-A91C208153A7}" type="presOf" srcId="{3C386C92-077A-411D-8EBB-B1A725B0B487}" destId="{684A58BF-FA24-49A1-A467-8D96E7CFD11A}" srcOrd="1" destOrd="0" presId="urn:microsoft.com/office/officeart/2005/8/layout/pyramid1"/>
    <dgm:cxn modelId="{C6210A95-2BCE-4A27-AC08-DEC55F7786D7}" srcId="{3714B5EC-460E-43E8-9690-0FC9E5562327}" destId="{9DE0C6E2-10BD-417A-9AF6-AFEF8B2ECB8D}" srcOrd="6" destOrd="0" parTransId="{E70F59C3-9F9A-486B-A26B-E95E3821620C}" sibTransId="{E53D9049-DC03-4C85-B795-82F9797112BC}"/>
    <dgm:cxn modelId="{C84668D4-B533-487C-AF79-88AE008CDC63}" srcId="{3714B5EC-460E-43E8-9690-0FC9E5562327}" destId="{F6049FF0-59A0-4558-9BDB-378D2C1D3979}" srcOrd="3" destOrd="0" parTransId="{28B4CCB8-3852-4610-970B-EDFDED80A7E3}" sibTransId="{4055F25B-AB89-4E63-9034-C22FC2C368DF}"/>
    <dgm:cxn modelId="{BE581269-1EFA-4203-88FA-764BB7964571}" type="presOf" srcId="{DC0118E4-0386-4148-8327-4F0014052CE8}" destId="{F1E4008F-4B2F-4418-8E33-2DF6EBEF25DF}" srcOrd="1" destOrd="0" presId="urn:microsoft.com/office/officeart/2005/8/layout/pyramid1"/>
    <dgm:cxn modelId="{C59058DB-CB18-4176-8AC0-0C36B95EF11E}" type="presOf" srcId="{EB8A4ED9-9B1B-469B-BCB6-3AAAA53817D2}" destId="{3439EF56-F274-411C-AB81-12BB4228B5DF}" srcOrd="0" destOrd="0" presId="urn:microsoft.com/office/officeart/2005/8/layout/pyramid1"/>
    <dgm:cxn modelId="{619D3991-1436-40CA-8925-8DB7D0680B43}" type="presOf" srcId="{EB8A4ED9-9B1B-469B-BCB6-3AAAA53817D2}" destId="{394C6E27-5B68-4855-B3C6-C4F506A1AF83}" srcOrd="1" destOrd="0" presId="urn:microsoft.com/office/officeart/2005/8/layout/pyramid1"/>
    <dgm:cxn modelId="{3FA71173-10F5-4AE1-A1B3-520E4C4055EC}" type="presOf" srcId="{9DE0C6E2-10BD-417A-9AF6-AFEF8B2ECB8D}" destId="{28FCB815-EE30-4546-B960-0A3766165EA4}" srcOrd="1" destOrd="0" presId="urn:microsoft.com/office/officeart/2005/8/layout/pyramid1"/>
    <dgm:cxn modelId="{135F0DD7-2588-472D-B9EF-2A01F7729CDF}" srcId="{3714B5EC-460E-43E8-9690-0FC9E5562327}" destId="{DC0118E4-0386-4148-8327-4F0014052CE8}" srcOrd="9" destOrd="0" parTransId="{038AE40A-4040-458D-BA3E-B09D6A3450EE}" sibTransId="{37352B75-078E-40B8-82A1-3E17415934E2}"/>
    <dgm:cxn modelId="{12A478DE-56BF-48DC-AB63-09BB44803693}" type="presOf" srcId="{56B601E0-7206-49E7-94E6-4A2FBD9FD106}" destId="{A0D53B01-0C2B-4E6C-9A91-143F85BCD7B5}" srcOrd="0" destOrd="0" presId="urn:microsoft.com/office/officeart/2005/8/layout/pyramid1"/>
    <dgm:cxn modelId="{685F05F5-BD82-4C92-887B-AD193E16BC73}" type="presOf" srcId="{94482753-E563-4088-88CD-0D8163BBF82D}" destId="{9A5D1E06-42A8-42A8-91A1-B928AF17685E}" srcOrd="1" destOrd="0" presId="urn:microsoft.com/office/officeart/2005/8/layout/pyramid1"/>
    <dgm:cxn modelId="{D35425E4-ACDC-414A-AE8D-480C90EBA074}" srcId="{3714B5EC-460E-43E8-9690-0FC9E5562327}" destId="{A3E6E5B5-B316-43C3-9B25-3ACD48AFBE22}" srcOrd="4" destOrd="0" parTransId="{6A6B3B75-D9F6-4AF9-891D-75DC0B84B38D}" sibTransId="{5B7BC3AF-E1F8-41E2-A136-F605267EE73A}"/>
    <dgm:cxn modelId="{4A6884C4-3C53-422F-91CA-D8D304171060}" type="presOf" srcId="{085C6267-B62C-4529-BBDA-2E13A91D40F7}" destId="{F7E72360-4D59-4ED2-A9FE-F7156CDC55DF}" srcOrd="0" destOrd="0" presId="urn:microsoft.com/office/officeart/2005/8/layout/pyramid1"/>
    <dgm:cxn modelId="{B9FFE736-395C-4BBE-9439-30022B19314A}" srcId="{3714B5EC-460E-43E8-9690-0FC9E5562327}" destId="{3C386C92-077A-411D-8EBB-B1A725B0B487}" srcOrd="5" destOrd="0" parTransId="{D59E4B47-1C2B-496B-AA80-3C3F2708E0C3}" sibTransId="{444FF075-3F0C-45AA-B0A3-4175C1A3F1E7}"/>
    <dgm:cxn modelId="{C93A37BB-861D-4DCB-B8FB-0B4F19240847}" srcId="{3714B5EC-460E-43E8-9690-0FC9E5562327}" destId="{1E9CC105-9890-4CE5-8551-26821100B7B4}" srcOrd="7" destOrd="0" parTransId="{59CB6ADE-2ECF-4F52-86B3-CEEDD75B25EC}" sibTransId="{A32CDBE0-1707-47AB-9309-DCB57CC39807}"/>
    <dgm:cxn modelId="{5F55F313-8615-4741-B725-2E6E29B9ED1F}" type="presOf" srcId="{3714B5EC-460E-43E8-9690-0FC9E5562327}" destId="{FFD85097-8DD8-41E6-9220-9919A8D5E659}" srcOrd="0" destOrd="0" presId="urn:microsoft.com/office/officeart/2005/8/layout/pyramid1"/>
    <dgm:cxn modelId="{FD1637C2-A626-457F-95A6-E3E5B0583FA5}" srcId="{3714B5EC-460E-43E8-9690-0FC9E5562327}" destId="{94482753-E563-4088-88CD-0D8163BBF82D}" srcOrd="8" destOrd="0" parTransId="{26F3C114-CDA2-4CD1-ADE0-F72ED0542187}" sibTransId="{77F591A9-5AC3-4445-AB42-7803ADC90FB1}"/>
    <dgm:cxn modelId="{56A2C7D8-6C70-43F1-A9EB-13B1B2B86F1B}" type="presOf" srcId="{56B601E0-7206-49E7-94E6-4A2FBD9FD106}" destId="{7A3A7B4A-90E2-4110-833F-945120F33E89}" srcOrd="1" destOrd="0" presId="urn:microsoft.com/office/officeart/2005/8/layout/pyramid1"/>
    <dgm:cxn modelId="{FF18FDE2-8BF6-40FC-83B1-2E88D530A903}" srcId="{3714B5EC-460E-43E8-9690-0FC9E5562327}" destId="{EB8A4ED9-9B1B-469B-BCB6-3AAAA53817D2}" srcOrd="2" destOrd="0" parTransId="{FF87888D-2EBA-47E3-9E55-F4A2EC6B27F4}" sibTransId="{C68DBA47-9EC7-44E7-8D9E-2F12F4F53131}"/>
    <dgm:cxn modelId="{42D8843D-4A60-4FC9-9816-E2FA25CA05F9}" type="presOf" srcId="{F6049FF0-59A0-4558-9BDB-378D2C1D3979}" destId="{45DF8C77-A1CA-444C-B2F9-67A379E679FC}" srcOrd="1" destOrd="0" presId="urn:microsoft.com/office/officeart/2005/8/layout/pyramid1"/>
    <dgm:cxn modelId="{D23356DE-1F68-4E81-BBAD-D301EF111CD5}" type="presOf" srcId="{3C386C92-077A-411D-8EBB-B1A725B0B487}" destId="{A08F7079-4A35-43BE-B437-AB2A06573308}" srcOrd="0" destOrd="0" presId="urn:microsoft.com/office/officeart/2005/8/layout/pyramid1"/>
    <dgm:cxn modelId="{A79396AE-1096-406D-A566-72AC487B6FC3}" type="presOf" srcId="{A3E6E5B5-B316-43C3-9B25-3ACD48AFBE22}" destId="{7F587970-4825-4D51-8D18-BDAEDB2D2F33}" srcOrd="0" destOrd="0" presId="urn:microsoft.com/office/officeart/2005/8/layout/pyramid1"/>
    <dgm:cxn modelId="{296AA1F1-8943-48C5-9F8F-8DE3BB7D0996}" type="presParOf" srcId="{FFD85097-8DD8-41E6-9220-9919A8D5E659}" destId="{09A051CC-FDE2-43BB-BAF3-2E33BDED9787}" srcOrd="0" destOrd="0" presId="urn:microsoft.com/office/officeart/2005/8/layout/pyramid1"/>
    <dgm:cxn modelId="{31BB03CB-3C3C-43CA-BF6B-31024307441C}" type="presParOf" srcId="{09A051CC-FDE2-43BB-BAF3-2E33BDED9787}" destId="{F7E72360-4D59-4ED2-A9FE-F7156CDC55DF}" srcOrd="0" destOrd="0" presId="urn:microsoft.com/office/officeart/2005/8/layout/pyramid1"/>
    <dgm:cxn modelId="{40C38E5A-898F-458B-933E-476BE6391F7C}" type="presParOf" srcId="{09A051CC-FDE2-43BB-BAF3-2E33BDED9787}" destId="{E3B69A8F-E171-4A35-BBB8-7882A20EC093}" srcOrd="1" destOrd="0" presId="urn:microsoft.com/office/officeart/2005/8/layout/pyramid1"/>
    <dgm:cxn modelId="{78B75E88-4E75-4A7E-8553-A9B3216F82A2}" type="presParOf" srcId="{FFD85097-8DD8-41E6-9220-9919A8D5E659}" destId="{E281A1FF-0A26-43BF-9912-08CB689BE3DD}" srcOrd="1" destOrd="0" presId="urn:microsoft.com/office/officeart/2005/8/layout/pyramid1"/>
    <dgm:cxn modelId="{35827ABB-8135-4236-99EC-40DDC155797B}" type="presParOf" srcId="{E281A1FF-0A26-43BF-9912-08CB689BE3DD}" destId="{A0D53B01-0C2B-4E6C-9A91-143F85BCD7B5}" srcOrd="0" destOrd="0" presId="urn:microsoft.com/office/officeart/2005/8/layout/pyramid1"/>
    <dgm:cxn modelId="{7F9D9FE0-39B7-4BAE-8F0B-88B41BD67F34}" type="presParOf" srcId="{E281A1FF-0A26-43BF-9912-08CB689BE3DD}" destId="{7A3A7B4A-90E2-4110-833F-945120F33E89}" srcOrd="1" destOrd="0" presId="urn:microsoft.com/office/officeart/2005/8/layout/pyramid1"/>
    <dgm:cxn modelId="{9BC06EC2-DFFD-4866-AA88-7DB6DF5E44CE}" type="presParOf" srcId="{FFD85097-8DD8-41E6-9220-9919A8D5E659}" destId="{467ECD63-7560-4A7D-AD99-90E9E6D675E5}" srcOrd="2" destOrd="0" presId="urn:microsoft.com/office/officeart/2005/8/layout/pyramid1"/>
    <dgm:cxn modelId="{DFAF81A0-DA20-421B-A758-7B5A3B862BD4}" type="presParOf" srcId="{467ECD63-7560-4A7D-AD99-90E9E6D675E5}" destId="{3439EF56-F274-411C-AB81-12BB4228B5DF}" srcOrd="0" destOrd="0" presId="urn:microsoft.com/office/officeart/2005/8/layout/pyramid1"/>
    <dgm:cxn modelId="{0C3D4021-E03E-4F9C-AF9F-A0C1BA50B09A}" type="presParOf" srcId="{467ECD63-7560-4A7D-AD99-90E9E6D675E5}" destId="{394C6E27-5B68-4855-B3C6-C4F506A1AF83}" srcOrd="1" destOrd="0" presId="urn:microsoft.com/office/officeart/2005/8/layout/pyramid1"/>
    <dgm:cxn modelId="{AB733039-EEB2-45B4-AA3A-AFC41855C0B4}" type="presParOf" srcId="{FFD85097-8DD8-41E6-9220-9919A8D5E659}" destId="{B77EF97F-9A25-4694-B89D-09B7C2437101}" srcOrd="3" destOrd="0" presId="urn:microsoft.com/office/officeart/2005/8/layout/pyramid1"/>
    <dgm:cxn modelId="{C99614AA-AB1E-4C90-B057-80F92C1D5B0F}" type="presParOf" srcId="{B77EF97F-9A25-4694-B89D-09B7C2437101}" destId="{C15445A1-D1C3-4791-AE88-7A3EBE2E35DE}" srcOrd="0" destOrd="0" presId="urn:microsoft.com/office/officeart/2005/8/layout/pyramid1"/>
    <dgm:cxn modelId="{AC4B9A11-2FD7-4AD9-9051-AB3FE2B0526E}" type="presParOf" srcId="{B77EF97F-9A25-4694-B89D-09B7C2437101}" destId="{45DF8C77-A1CA-444C-B2F9-67A379E679FC}" srcOrd="1" destOrd="0" presId="urn:microsoft.com/office/officeart/2005/8/layout/pyramid1"/>
    <dgm:cxn modelId="{1BD6EAA4-E37F-45F2-8B16-4ED16AE467D8}" type="presParOf" srcId="{FFD85097-8DD8-41E6-9220-9919A8D5E659}" destId="{1FF0771F-1348-413F-8C79-DB5211125898}" srcOrd="4" destOrd="0" presId="urn:microsoft.com/office/officeart/2005/8/layout/pyramid1"/>
    <dgm:cxn modelId="{B4032519-E94E-4D0B-A031-FED26A448F0F}" type="presParOf" srcId="{1FF0771F-1348-413F-8C79-DB5211125898}" destId="{7F587970-4825-4D51-8D18-BDAEDB2D2F33}" srcOrd="0" destOrd="0" presId="urn:microsoft.com/office/officeart/2005/8/layout/pyramid1"/>
    <dgm:cxn modelId="{A2ED4BF1-1715-46C9-A7F6-3683E82B70DD}" type="presParOf" srcId="{1FF0771F-1348-413F-8C79-DB5211125898}" destId="{53EFD76D-65D3-4050-BC73-B82B637092B0}" srcOrd="1" destOrd="0" presId="urn:microsoft.com/office/officeart/2005/8/layout/pyramid1"/>
    <dgm:cxn modelId="{304FEA4E-A866-4C27-A555-45AB3E09FD8B}" type="presParOf" srcId="{FFD85097-8DD8-41E6-9220-9919A8D5E659}" destId="{6D360484-5905-450F-9533-B7CDB001C5C0}" srcOrd="5" destOrd="0" presId="urn:microsoft.com/office/officeart/2005/8/layout/pyramid1"/>
    <dgm:cxn modelId="{AA78BFCA-D4F3-42DC-801D-048ECFD0B629}" type="presParOf" srcId="{6D360484-5905-450F-9533-B7CDB001C5C0}" destId="{A08F7079-4A35-43BE-B437-AB2A06573308}" srcOrd="0" destOrd="0" presId="urn:microsoft.com/office/officeart/2005/8/layout/pyramid1"/>
    <dgm:cxn modelId="{DB460AE7-7853-48EF-86A6-9B444A910CB4}" type="presParOf" srcId="{6D360484-5905-450F-9533-B7CDB001C5C0}" destId="{684A58BF-FA24-49A1-A467-8D96E7CFD11A}" srcOrd="1" destOrd="0" presId="urn:microsoft.com/office/officeart/2005/8/layout/pyramid1"/>
    <dgm:cxn modelId="{940AB4CD-BEEF-4801-AA14-26EC28504D7E}" type="presParOf" srcId="{FFD85097-8DD8-41E6-9220-9919A8D5E659}" destId="{B68DFE79-849F-43BF-9D99-6AE94192F7F3}" srcOrd="6" destOrd="0" presId="urn:microsoft.com/office/officeart/2005/8/layout/pyramid1"/>
    <dgm:cxn modelId="{A8729BA1-594F-4619-9310-B029084191B5}" type="presParOf" srcId="{B68DFE79-849F-43BF-9D99-6AE94192F7F3}" destId="{871F1458-F1A1-479D-86B1-236507DF817C}" srcOrd="0" destOrd="0" presId="urn:microsoft.com/office/officeart/2005/8/layout/pyramid1"/>
    <dgm:cxn modelId="{3E9F3C7D-70EA-4F86-97A5-481AE72746F3}" type="presParOf" srcId="{B68DFE79-849F-43BF-9D99-6AE94192F7F3}" destId="{28FCB815-EE30-4546-B960-0A3766165EA4}" srcOrd="1" destOrd="0" presId="urn:microsoft.com/office/officeart/2005/8/layout/pyramid1"/>
    <dgm:cxn modelId="{95288E18-5AAD-40EB-91CD-8BC5EBE66789}" type="presParOf" srcId="{FFD85097-8DD8-41E6-9220-9919A8D5E659}" destId="{EE6984F9-0F43-479C-97E3-3720E78D7D3A}" srcOrd="7" destOrd="0" presId="urn:microsoft.com/office/officeart/2005/8/layout/pyramid1"/>
    <dgm:cxn modelId="{4FEA9508-FE09-4A50-AC3E-C6C32FEFFACD}" type="presParOf" srcId="{EE6984F9-0F43-479C-97E3-3720E78D7D3A}" destId="{3A717318-C631-408E-85D9-494E0FAEF55D}" srcOrd="0" destOrd="0" presId="urn:microsoft.com/office/officeart/2005/8/layout/pyramid1"/>
    <dgm:cxn modelId="{BA35976D-32FE-497A-A0C7-562AEFDF6126}" type="presParOf" srcId="{EE6984F9-0F43-479C-97E3-3720E78D7D3A}" destId="{1EE51174-42A1-4B71-B81F-4738B5F09DA5}" srcOrd="1" destOrd="0" presId="urn:microsoft.com/office/officeart/2005/8/layout/pyramid1"/>
    <dgm:cxn modelId="{F3EDB7F9-7767-4511-8EF3-114D98249080}" type="presParOf" srcId="{FFD85097-8DD8-41E6-9220-9919A8D5E659}" destId="{23BEF012-DFA4-44ED-B78A-89AEC21AB846}" srcOrd="8" destOrd="0" presId="urn:microsoft.com/office/officeart/2005/8/layout/pyramid1"/>
    <dgm:cxn modelId="{852ED23B-783B-4219-8F8D-825C3D5108A2}" type="presParOf" srcId="{23BEF012-DFA4-44ED-B78A-89AEC21AB846}" destId="{4F255FDF-F3E7-49C3-8748-2F24AD385D44}" srcOrd="0" destOrd="0" presId="urn:microsoft.com/office/officeart/2005/8/layout/pyramid1"/>
    <dgm:cxn modelId="{17F49613-ADAD-4A11-A081-93AE19482C5B}" type="presParOf" srcId="{23BEF012-DFA4-44ED-B78A-89AEC21AB846}" destId="{9A5D1E06-42A8-42A8-91A1-B928AF17685E}" srcOrd="1" destOrd="0" presId="urn:microsoft.com/office/officeart/2005/8/layout/pyramid1"/>
    <dgm:cxn modelId="{C93BB204-9180-42B3-9A19-FDEBF5718825}" type="presParOf" srcId="{FFD85097-8DD8-41E6-9220-9919A8D5E659}" destId="{E6937411-12A5-43CE-A6FA-A3E302E05AA0}" srcOrd="9" destOrd="0" presId="urn:microsoft.com/office/officeart/2005/8/layout/pyramid1"/>
    <dgm:cxn modelId="{6013F67C-3C50-423C-9E22-6003006702B3}" type="presParOf" srcId="{E6937411-12A5-43CE-A6FA-A3E302E05AA0}" destId="{5437C833-AC07-476F-B8A2-04A9AA831ED0}" srcOrd="0" destOrd="0" presId="urn:microsoft.com/office/officeart/2005/8/layout/pyramid1"/>
    <dgm:cxn modelId="{EACDA8D6-B234-4479-8A6B-5BAF57534686}" type="presParOf" srcId="{E6937411-12A5-43CE-A6FA-A3E302E05AA0}" destId="{F1E4008F-4B2F-4418-8E33-2DF6EBEF25D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E72360-4D59-4ED2-A9FE-F7156CDC55DF}">
      <dsp:nvSpPr>
        <dsp:cNvPr id="0" name=""/>
        <dsp:cNvSpPr/>
      </dsp:nvSpPr>
      <dsp:spPr>
        <a:xfrm>
          <a:off x="2684220" y="0"/>
          <a:ext cx="667102" cy="426309"/>
        </a:xfrm>
        <a:prstGeom prst="trapezoid">
          <a:avLst>
            <a:gd name="adj" fmla="val 7240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b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1050" b="1" kern="1200" dirty="0"/>
        </a:p>
      </dsp:txBody>
      <dsp:txXfrm>
        <a:off x="2684220" y="0"/>
        <a:ext cx="667102" cy="426309"/>
      </dsp:txXfrm>
    </dsp:sp>
    <dsp:sp modelId="{A0D53B01-0C2B-4E6C-9A91-143F85BCD7B5}">
      <dsp:nvSpPr>
        <dsp:cNvPr id="0" name=""/>
        <dsp:cNvSpPr/>
      </dsp:nvSpPr>
      <dsp:spPr>
        <a:xfrm>
          <a:off x="2432190" y="426309"/>
          <a:ext cx="1194458" cy="426309"/>
        </a:xfrm>
        <a:prstGeom prst="trapezoid">
          <a:avLst>
            <a:gd name="adj" fmla="val 72402"/>
          </a:avLst>
        </a:prstGeom>
        <a:solidFill>
          <a:schemeClr val="accent5">
            <a:hueOff val="-1103764"/>
            <a:satOff val="4423"/>
            <a:lumOff val="9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+mj-lt"/>
            </a:rPr>
            <a:t>Мета-</a:t>
          </a:r>
          <a:r>
            <a:rPr lang="ru-RU" sz="1200" b="1" kern="1200" dirty="0" err="1">
              <a:latin typeface="+mj-lt"/>
            </a:rPr>
            <a:t>аналізи</a:t>
          </a:r>
          <a:endParaRPr lang="de-AT" sz="1200" b="1" kern="1200" dirty="0">
            <a:latin typeface="+mj-lt"/>
          </a:endParaRPr>
        </a:p>
      </dsp:txBody>
      <dsp:txXfrm>
        <a:off x="2641220" y="426309"/>
        <a:ext cx="776398" cy="426309"/>
      </dsp:txXfrm>
    </dsp:sp>
    <dsp:sp modelId="{3439EF56-F274-411C-AB81-12BB4228B5DF}">
      <dsp:nvSpPr>
        <dsp:cNvPr id="0" name=""/>
        <dsp:cNvSpPr/>
      </dsp:nvSpPr>
      <dsp:spPr>
        <a:xfrm>
          <a:off x="2166451" y="852619"/>
          <a:ext cx="1725937" cy="347399"/>
        </a:xfrm>
        <a:prstGeom prst="trapezoid">
          <a:avLst>
            <a:gd name="adj" fmla="val 72402"/>
          </a:avLst>
        </a:prstGeom>
        <a:solidFill>
          <a:schemeClr val="accent5">
            <a:hueOff val="-2207528"/>
            <a:satOff val="8847"/>
            <a:lumOff val="19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latin typeface="+mj-lt"/>
            </a:rPr>
            <a:t>Систематичні</a:t>
          </a:r>
          <a:r>
            <a:rPr lang="ru-RU" sz="1200" b="1" kern="1200" dirty="0">
              <a:latin typeface="+mj-lt"/>
            </a:rPr>
            <a:t>                  огляди</a:t>
          </a:r>
          <a:endParaRPr lang="de-AT" sz="1200" b="1" kern="1200" dirty="0">
            <a:latin typeface="+mj-lt"/>
          </a:endParaRPr>
        </a:p>
      </dsp:txBody>
      <dsp:txXfrm>
        <a:off x="2468490" y="852619"/>
        <a:ext cx="1121859" cy="347399"/>
      </dsp:txXfrm>
    </dsp:sp>
    <dsp:sp modelId="{C15445A1-D1C3-4791-AE88-7A3EBE2E35DE}">
      <dsp:nvSpPr>
        <dsp:cNvPr id="0" name=""/>
        <dsp:cNvSpPr/>
      </dsp:nvSpPr>
      <dsp:spPr>
        <a:xfrm>
          <a:off x="1851931" y="1200019"/>
          <a:ext cx="2354977" cy="426309"/>
        </a:xfrm>
        <a:prstGeom prst="trapezoid">
          <a:avLst>
            <a:gd name="adj" fmla="val 72402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ts val="11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latin typeface="+mj-lt"/>
            </a:rPr>
            <a:t>Рандомізовані</a:t>
          </a:r>
          <a:r>
            <a:rPr lang="ru-RU" sz="1200" b="1" kern="1200" dirty="0">
              <a:latin typeface="+mj-lt"/>
            </a:rPr>
            <a:t> </a:t>
          </a:r>
          <a:r>
            <a:rPr lang="ru-RU" sz="1200" b="1" kern="1200" dirty="0" err="1">
              <a:latin typeface="+mj-lt"/>
            </a:rPr>
            <a:t>клінічні</a:t>
          </a:r>
          <a:r>
            <a:rPr lang="ru-RU" sz="1200" b="1" kern="1200" dirty="0">
              <a:latin typeface="+mj-lt"/>
            </a:rPr>
            <a:t> </a:t>
          </a:r>
          <a:r>
            <a:rPr lang="ru-RU" sz="1200" b="1" kern="1200" dirty="0" err="1">
              <a:latin typeface="+mj-lt"/>
            </a:rPr>
            <a:t>дослідження</a:t>
          </a:r>
          <a:endParaRPr lang="de-AT" sz="1200" b="1" kern="1200" dirty="0">
            <a:latin typeface="+mj-lt"/>
          </a:endParaRPr>
        </a:p>
      </dsp:txBody>
      <dsp:txXfrm>
        <a:off x="2264052" y="1200019"/>
        <a:ext cx="1530735" cy="426309"/>
      </dsp:txXfrm>
    </dsp:sp>
    <dsp:sp modelId="{7F587970-4825-4D51-8D18-BDAEDB2D2F33}">
      <dsp:nvSpPr>
        <dsp:cNvPr id="0" name=""/>
        <dsp:cNvSpPr/>
      </dsp:nvSpPr>
      <dsp:spPr>
        <a:xfrm>
          <a:off x="1543276" y="1626329"/>
          <a:ext cx="2972287" cy="426309"/>
        </a:xfrm>
        <a:prstGeom prst="trapezoid">
          <a:avLst>
            <a:gd name="adj" fmla="val 72402"/>
          </a:avLst>
        </a:prstGeom>
        <a:solidFill>
          <a:schemeClr val="accent5">
            <a:hueOff val="-4415056"/>
            <a:satOff val="17694"/>
            <a:lumOff val="38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latin typeface="+mj-lt"/>
            </a:rPr>
            <a:t>Когортні</a:t>
          </a:r>
          <a:r>
            <a:rPr lang="ru-RU" sz="1200" b="1" kern="1200" dirty="0">
              <a:latin typeface="+mj-lt"/>
            </a:rPr>
            <a:t> </a:t>
          </a:r>
          <a:r>
            <a:rPr lang="ru-RU" sz="1200" b="1" kern="1200" dirty="0" err="1">
              <a:latin typeface="+mj-lt"/>
            </a:rPr>
            <a:t>дослідження</a:t>
          </a:r>
          <a:endParaRPr lang="de-AT" sz="1200" b="1" kern="1200" dirty="0">
            <a:latin typeface="+mj-lt"/>
          </a:endParaRPr>
        </a:p>
      </dsp:txBody>
      <dsp:txXfrm>
        <a:off x="2063426" y="1626329"/>
        <a:ext cx="1931987" cy="426309"/>
      </dsp:txXfrm>
    </dsp:sp>
    <dsp:sp modelId="{A08F7079-4A35-43BE-B437-AB2A06573308}">
      <dsp:nvSpPr>
        <dsp:cNvPr id="0" name=""/>
        <dsp:cNvSpPr/>
      </dsp:nvSpPr>
      <dsp:spPr>
        <a:xfrm>
          <a:off x="1234620" y="2052639"/>
          <a:ext cx="3589598" cy="426309"/>
        </a:xfrm>
        <a:prstGeom prst="trapezoid">
          <a:avLst>
            <a:gd name="adj" fmla="val 72402"/>
          </a:avLst>
        </a:prstGeom>
        <a:solidFill>
          <a:schemeClr val="accent5">
            <a:hueOff val="-5518820"/>
            <a:satOff val="22117"/>
            <a:lumOff val="47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latin typeface="+mj-lt"/>
            </a:rPr>
            <a:t>Дослідження</a:t>
          </a:r>
          <a:r>
            <a:rPr lang="ru-RU" sz="1200" b="1" kern="1200" dirty="0">
              <a:latin typeface="+mj-lt"/>
            </a:rPr>
            <a:t> </a:t>
          </a:r>
          <a:r>
            <a:rPr lang="ru-RU" sz="1200" b="1" kern="1200" dirty="0" err="1">
              <a:latin typeface="+mj-lt"/>
            </a:rPr>
            <a:t>випадок</a:t>
          </a:r>
          <a:r>
            <a:rPr lang="ru-RU" sz="1200" b="1" kern="1200" dirty="0">
              <a:latin typeface="+mj-lt"/>
            </a:rPr>
            <a:t>-контроль</a:t>
          </a:r>
          <a:endParaRPr lang="de-AT" sz="1200" b="1" kern="1200" dirty="0">
            <a:latin typeface="+mj-lt"/>
          </a:endParaRPr>
        </a:p>
      </dsp:txBody>
      <dsp:txXfrm>
        <a:off x="1862800" y="2052639"/>
        <a:ext cx="2333238" cy="426309"/>
      </dsp:txXfrm>
    </dsp:sp>
    <dsp:sp modelId="{871F1458-F1A1-479D-86B1-236507DF817C}">
      <dsp:nvSpPr>
        <dsp:cNvPr id="0" name=""/>
        <dsp:cNvSpPr/>
      </dsp:nvSpPr>
      <dsp:spPr>
        <a:xfrm>
          <a:off x="925965" y="2478948"/>
          <a:ext cx="4206908" cy="426309"/>
        </a:xfrm>
        <a:prstGeom prst="trapezoid">
          <a:avLst>
            <a:gd name="adj" fmla="val 72402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latin typeface="+mj-lt"/>
            </a:rPr>
            <a:t>Окремі</a:t>
          </a:r>
          <a:r>
            <a:rPr lang="ru-RU" sz="1200" b="1" kern="1200" dirty="0">
              <a:latin typeface="+mj-lt"/>
            </a:rPr>
            <a:t> </a:t>
          </a:r>
          <a:r>
            <a:rPr lang="ru-RU" sz="1200" b="1" kern="1200" dirty="0" err="1">
              <a:latin typeface="+mj-lt"/>
            </a:rPr>
            <a:t>клінічні</a:t>
          </a:r>
          <a:r>
            <a:rPr lang="ru-RU" sz="1200" b="1" kern="1200" dirty="0">
              <a:latin typeface="+mj-lt"/>
            </a:rPr>
            <a:t> </a:t>
          </a:r>
          <a:r>
            <a:rPr lang="ru-RU" sz="1200" b="1" kern="1200" dirty="0" err="1">
              <a:latin typeface="+mj-lt"/>
            </a:rPr>
            <a:t>випадки</a:t>
          </a:r>
          <a:endParaRPr lang="de-AT" sz="1200" b="1" kern="1200" dirty="0">
            <a:latin typeface="+mj-lt"/>
          </a:endParaRPr>
        </a:p>
      </dsp:txBody>
      <dsp:txXfrm>
        <a:off x="1662174" y="2478948"/>
        <a:ext cx="2734490" cy="426309"/>
      </dsp:txXfrm>
    </dsp:sp>
    <dsp:sp modelId="{3A717318-C631-408E-85D9-494E0FAEF55D}">
      <dsp:nvSpPr>
        <dsp:cNvPr id="0" name=""/>
        <dsp:cNvSpPr/>
      </dsp:nvSpPr>
      <dsp:spPr>
        <a:xfrm>
          <a:off x="617310" y="2905258"/>
          <a:ext cx="4824219" cy="426309"/>
        </a:xfrm>
        <a:prstGeom prst="trapezoid">
          <a:avLst>
            <a:gd name="adj" fmla="val 72402"/>
          </a:avLst>
        </a:prstGeom>
        <a:solidFill>
          <a:schemeClr val="accent5">
            <a:hueOff val="-7726349"/>
            <a:satOff val="30964"/>
            <a:lumOff val="67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latin typeface="+mj-lt"/>
            </a:rPr>
            <a:t>Ідеї</a:t>
          </a:r>
          <a:r>
            <a:rPr lang="ru-RU" sz="1200" b="1" kern="1200" dirty="0">
              <a:latin typeface="+mj-lt"/>
            </a:rPr>
            <a:t>, </a:t>
          </a:r>
          <a:r>
            <a:rPr lang="ru-RU" sz="1200" b="1" kern="1200" dirty="0" err="1">
              <a:latin typeface="+mj-lt"/>
            </a:rPr>
            <a:t>спостереження</a:t>
          </a:r>
          <a:endParaRPr lang="de-AT" sz="1200" b="1" kern="1200" dirty="0">
            <a:latin typeface="+mj-lt"/>
          </a:endParaRPr>
        </a:p>
      </dsp:txBody>
      <dsp:txXfrm>
        <a:off x="1461548" y="2905258"/>
        <a:ext cx="3135742" cy="426309"/>
      </dsp:txXfrm>
    </dsp:sp>
    <dsp:sp modelId="{4F255FDF-F3E7-49C3-8748-2F24AD385D44}">
      <dsp:nvSpPr>
        <dsp:cNvPr id="0" name=""/>
        <dsp:cNvSpPr/>
      </dsp:nvSpPr>
      <dsp:spPr>
        <a:xfrm>
          <a:off x="308655" y="3331568"/>
          <a:ext cx="5441529" cy="426309"/>
        </a:xfrm>
        <a:prstGeom prst="trapezoid">
          <a:avLst>
            <a:gd name="adj" fmla="val 72402"/>
          </a:avLst>
        </a:prstGeom>
        <a:solidFill>
          <a:schemeClr val="accent5">
            <a:hueOff val="-8830112"/>
            <a:satOff val="35388"/>
            <a:lumOff val="76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latin typeface="+mj-lt"/>
            </a:rPr>
            <a:t>Дослідження</a:t>
          </a:r>
          <a:r>
            <a:rPr lang="ru-RU" sz="1200" b="1" kern="1200" dirty="0">
              <a:latin typeface="+mj-lt"/>
            </a:rPr>
            <a:t> на </a:t>
          </a:r>
          <a:r>
            <a:rPr lang="ru-RU" sz="1200" b="1" kern="1200" dirty="0" err="1">
              <a:latin typeface="+mj-lt"/>
            </a:rPr>
            <a:t>тваринах</a:t>
          </a:r>
          <a:endParaRPr lang="de-AT" sz="1200" b="1" kern="1200" dirty="0">
            <a:latin typeface="+mj-lt"/>
          </a:endParaRPr>
        </a:p>
      </dsp:txBody>
      <dsp:txXfrm>
        <a:off x="1260922" y="3331568"/>
        <a:ext cx="3536994" cy="426309"/>
      </dsp:txXfrm>
    </dsp:sp>
    <dsp:sp modelId="{5437C833-AC07-476F-B8A2-04A9AA831ED0}">
      <dsp:nvSpPr>
        <dsp:cNvPr id="0" name=""/>
        <dsp:cNvSpPr/>
      </dsp:nvSpPr>
      <dsp:spPr>
        <a:xfrm>
          <a:off x="0" y="3757878"/>
          <a:ext cx="6058839" cy="426309"/>
        </a:xfrm>
        <a:prstGeom prst="trapezoid">
          <a:avLst>
            <a:gd name="adj" fmla="val 72402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>
              <a:latin typeface="+mj-lt"/>
            </a:rPr>
            <a:t>Дослідження</a:t>
          </a:r>
          <a:r>
            <a:rPr lang="ru-RU" sz="1200" b="1" kern="1200" dirty="0">
              <a:latin typeface="+mj-lt"/>
            </a:rPr>
            <a:t> </a:t>
          </a:r>
          <a:r>
            <a:rPr lang="de-AT" sz="1200" b="1" kern="1200" dirty="0">
              <a:latin typeface="+mj-lt"/>
            </a:rPr>
            <a:t>in vitro</a:t>
          </a:r>
        </a:p>
      </dsp:txBody>
      <dsp:txXfrm>
        <a:off x="1060296" y="3757878"/>
        <a:ext cx="3938246" cy="426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94A3F-D376-41A5-913F-825107030D35}" type="datetimeFigureOut">
              <a:rPr lang="de-AT" smtClean="0"/>
              <a:t>11.06.2018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707A9-C288-41AF-943B-88CBBE6867A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07870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75F6D-0445-419A-AF4B-6A7DFC685BBA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85107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75F6D-0445-419A-AF4B-6A7DFC685BBA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23600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707A9-C288-41AF-943B-88CBBE6867A0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04880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75F6D-0445-419A-AF4B-6A7DFC685BBA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5714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707A9-C288-41AF-943B-88CBBE6867A0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53308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75F6D-0445-419A-AF4B-6A7DFC685BBA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00442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/>
              <a:t>rtPA</a:t>
            </a:r>
            <a:r>
              <a:rPr lang="de-AT" dirty="0"/>
              <a:t> </a:t>
            </a:r>
            <a:r>
              <a:rPr lang="de-AT" dirty="0" err="1"/>
              <a:t>data</a:t>
            </a:r>
            <a:r>
              <a:rPr lang="de-AT" dirty="0"/>
              <a:t> </a:t>
            </a:r>
            <a:r>
              <a:rPr lang="de-AT" dirty="0" err="1"/>
              <a:t>are</a:t>
            </a:r>
            <a:r>
              <a:rPr lang="de-AT" dirty="0"/>
              <a:t> </a:t>
            </a:r>
            <a:r>
              <a:rPr lang="de-AT" dirty="0" err="1"/>
              <a:t>from</a:t>
            </a:r>
            <a:r>
              <a:rPr lang="de-AT" dirty="0"/>
              <a:t> </a:t>
            </a:r>
            <a:r>
              <a:rPr lang="de-AT" dirty="0" err="1"/>
              <a:t>mRS</a:t>
            </a:r>
            <a:r>
              <a:rPr lang="de-AT" dirty="0"/>
              <a:t> </a:t>
            </a:r>
            <a:r>
              <a:rPr lang="de-AT" dirty="0" err="1"/>
              <a:t>day</a:t>
            </a:r>
            <a:r>
              <a:rPr lang="de-AT" dirty="0"/>
              <a:t> 90 </a:t>
            </a:r>
            <a:r>
              <a:rPr lang="de-AT" dirty="0" err="1"/>
              <a:t>data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707A9-C288-41AF-943B-88CBBE6867A0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19820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707A9-C288-41AF-943B-88CBBE6867A0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7892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19600" y="2130426"/>
            <a:ext cx="6858000" cy="1470025"/>
          </a:xfrm>
        </p:spPr>
        <p:txBody>
          <a:bodyPr>
            <a:normAutofit/>
          </a:bodyPr>
          <a:lstStyle>
            <a:lvl1pPr algn="ctr">
              <a:defRPr sz="5000" b="1" i="0" cap="none" baseline="0">
                <a:solidFill>
                  <a:srgbClr val="E30613"/>
                </a:solidFill>
                <a:latin typeface="+mj-lt"/>
                <a:cs typeface="Times New Roman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419600" y="3886200"/>
            <a:ext cx="6858000" cy="933450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+mj-lt"/>
                <a:cs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Master-Untertitelformat bearbeiten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3" hasCustomPrompt="1"/>
          </p:nvPr>
        </p:nvSpPr>
        <p:spPr>
          <a:xfrm>
            <a:off x="4419600" y="5061343"/>
            <a:ext cx="6858000" cy="186752"/>
          </a:xfrm>
        </p:spPr>
        <p:txBody>
          <a:bodyPr>
            <a:noAutofit/>
          </a:bodyPr>
          <a:lstStyle>
            <a:lvl1pPr marL="0" indent="0" algn="ctr" rtl="0">
              <a:spcBef>
                <a:spcPts val="0"/>
              </a:spcBef>
              <a:buFontTx/>
              <a:buNone/>
              <a:defRPr lang="de-DE" sz="1000" b="0" baseline="0" smtClean="0">
                <a:solidFill>
                  <a:srgbClr val="868786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[</a:t>
            </a:r>
            <a:r>
              <a:rPr lang="de-DE" dirty="0" err="1"/>
              <a:t>created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] 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4" hasCustomPrompt="1"/>
          </p:nvPr>
        </p:nvSpPr>
        <p:spPr>
          <a:xfrm>
            <a:off x="4419600" y="5270871"/>
            <a:ext cx="6858000" cy="198173"/>
          </a:xfrm>
        </p:spPr>
        <p:txBody>
          <a:bodyPr>
            <a:noAutofit/>
          </a:bodyPr>
          <a:lstStyle>
            <a:lvl1pPr marL="0" indent="0" algn="ctr" rtl="0">
              <a:spcBef>
                <a:spcPts val="0"/>
              </a:spcBef>
              <a:buFontTx/>
              <a:buNone/>
              <a:defRPr lang="de-DE" sz="1000" b="0" baseline="0" smtClean="0">
                <a:solidFill>
                  <a:srgbClr val="868786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655897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799" y="274638"/>
            <a:ext cx="10845583" cy="1143000"/>
          </a:xfrm>
        </p:spPr>
        <p:txBody>
          <a:bodyPr>
            <a:normAutofit/>
          </a:bodyPr>
          <a:lstStyle>
            <a:lvl1pPr algn="l">
              <a:defRPr sz="3600" b="1" i="0">
                <a:solidFill>
                  <a:srgbClr val="E30613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12801" y="1600201"/>
            <a:ext cx="10845583" cy="34766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yriad Pro" pitchFamily="34" charset="0"/>
              </a:defRPr>
            </a:lvl1pPr>
            <a:lvl2pPr>
              <a:buNone/>
              <a:defRPr sz="1800" b="0" i="0">
                <a:latin typeface="Arial"/>
                <a:cs typeface="Arial"/>
              </a:defRPr>
            </a:lvl2pPr>
            <a:lvl3pPr>
              <a:buClr>
                <a:srgbClr val="E30613"/>
              </a:buCl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cs typeface="Arial"/>
              </a:defRPr>
            </a:lvl3pPr>
            <a:lvl4pPr>
              <a:buClr>
                <a:srgbClr val="E30613"/>
              </a:buCl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cs typeface="Arial"/>
              </a:defRPr>
            </a:lvl4pPr>
            <a:lvl5pPr>
              <a:buClr>
                <a:srgbClr val="E30613"/>
              </a:buClr>
              <a:buFont typeface="Courier New"/>
              <a:buChar char="o"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cs typeface="Arial"/>
              </a:defRPr>
            </a:lvl5pPr>
          </a:lstStyle>
          <a:p>
            <a:pPr lvl="0"/>
            <a:r>
              <a:rPr lang="de-AT" dirty="0"/>
              <a:t>Mastertextformat bearbeiten</a:t>
            </a:r>
          </a:p>
          <a:p>
            <a:pPr lvl="0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6631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49299" y="274638"/>
            <a:ext cx="108331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49299" y="1600201"/>
            <a:ext cx="108331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E3061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Myriad Pro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Myriad Pro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Myriad Pro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Myriad Pro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Myriad Pro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0072-017-3214-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0072-017-3214-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nk.springer.com/article/10.1007/s10072-017-3214-0#SupplementaryMateria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4206536" y="1766442"/>
            <a:ext cx="6858000" cy="1470025"/>
          </a:xfrm>
        </p:spPr>
        <p:txBody>
          <a:bodyPr>
            <a:normAutofit fontScale="90000"/>
          </a:bodyPr>
          <a:lstStyle/>
          <a:p>
            <a:r>
              <a:rPr lang="ru-RU" sz="3600" dirty="0" err="1"/>
              <a:t>Ефективність</a:t>
            </a:r>
            <a:r>
              <a:rPr lang="ru-RU" sz="3600" dirty="0"/>
              <a:t> та </a:t>
            </a:r>
            <a:r>
              <a:rPr lang="ru-RU" sz="3600" dirty="0" err="1"/>
              <a:t>безпека</a:t>
            </a:r>
            <a:r>
              <a:rPr lang="ru-RU" sz="3600" dirty="0"/>
              <a:t> </a:t>
            </a:r>
            <a:r>
              <a:rPr lang="ru-RU" sz="3600" dirty="0" err="1"/>
              <a:t>Церебролізину</a:t>
            </a:r>
            <a:r>
              <a:rPr lang="ru-RU" sz="3600" dirty="0"/>
              <a:t> в </a:t>
            </a:r>
            <a:r>
              <a:rPr lang="ru-RU" sz="3600" dirty="0" err="1"/>
              <a:t>ранньому</a:t>
            </a:r>
            <a:r>
              <a:rPr lang="ru-RU" sz="3600" dirty="0"/>
              <a:t> </a:t>
            </a:r>
            <a:r>
              <a:rPr lang="ru-RU" sz="3600" dirty="0" err="1"/>
              <a:t>відновленні</a:t>
            </a:r>
            <a:r>
              <a:rPr lang="ru-RU" sz="3600" dirty="0"/>
              <a:t> </a:t>
            </a:r>
            <a:r>
              <a:rPr lang="ru-RU" sz="3600" dirty="0" err="1"/>
              <a:t>після</a:t>
            </a:r>
            <a:r>
              <a:rPr lang="ru-RU" sz="3600" dirty="0"/>
              <a:t> </a:t>
            </a:r>
            <a:r>
              <a:rPr lang="ru-RU" sz="3600" dirty="0" err="1"/>
              <a:t>інсульту</a:t>
            </a:r>
            <a:br>
              <a:rPr lang="en-US" sz="3600" dirty="0"/>
            </a:br>
            <a:br>
              <a:rPr lang="en-US" sz="3600" dirty="0"/>
            </a:br>
            <a:r>
              <a:rPr lang="ru-RU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Мета-</a:t>
            </a:r>
            <a:r>
              <a:rPr lang="ru-RU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аналіз</a:t>
            </a:r>
            <a:r>
              <a:rPr lang="ru-RU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дев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’</a:t>
            </a:r>
            <a:r>
              <a:rPr lang="ru-RU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яти </a:t>
            </a:r>
            <a:br>
              <a:rPr lang="ru-RU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рандом</a:t>
            </a:r>
            <a:r>
              <a:rPr lang="uk-UA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і</a:t>
            </a:r>
            <a:r>
              <a:rPr lang="ru-RU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зованих</a:t>
            </a:r>
            <a:r>
              <a:rPr lang="ru-RU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досліджень</a:t>
            </a:r>
            <a:endParaRPr 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4339701" y="4383352"/>
            <a:ext cx="6858000" cy="933450"/>
          </a:xfrm>
        </p:spPr>
        <p:txBody>
          <a:bodyPr>
            <a:normAutofit/>
          </a:bodyPr>
          <a:lstStyle/>
          <a:p>
            <a:r>
              <a:rPr lang="en-US" sz="1500" i="1" dirty="0">
                <a:solidFill>
                  <a:srgbClr val="4D4D4D"/>
                </a:solidFill>
              </a:rPr>
              <a:t>Bornstein et al. 2017, Neurological Sciences S. 1-12., </a:t>
            </a:r>
            <a:r>
              <a:rPr lang="en-US" sz="1500" i="1" dirty="0" err="1">
                <a:solidFill>
                  <a:srgbClr val="4D4D4D"/>
                </a:solidFill>
              </a:rPr>
              <a:t>doi</a:t>
            </a:r>
            <a:r>
              <a:rPr lang="en-US" sz="1500" i="1" dirty="0">
                <a:solidFill>
                  <a:srgbClr val="4D4D4D"/>
                </a:solidFill>
              </a:rPr>
              <a:t>: 10.1007/s10072-017-3214-0</a:t>
            </a:r>
          </a:p>
          <a:p>
            <a:r>
              <a:rPr lang="de-AT" dirty="0"/>
              <a:t> </a:t>
            </a:r>
            <a:r>
              <a:rPr lang="de-AT" sz="1500" i="1" dirty="0">
                <a:solidFill>
                  <a:srgbClr val="4D4D4D"/>
                </a:solidFill>
                <a:hlinkClick r:id="rId3"/>
              </a:rPr>
              <a:t>https://doi.org/10.1007/s10072-017-3214-0</a:t>
            </a:r>
            <a:endParaRPr lang="de-AT" sz="1500" i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038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9877" y="121929"/>
            <a:ext cx="11155016" cy="727075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Підтверджена</a:t>
            </a:r>
            <a:r>
              <a:rPr lang="ru-RU" dirty="0"/>
              <a:t> </a:t>
            </a:r>
            <a:r>
              <a:rPr lang="ru-RU" dirty="0" err="1"/>
              <a:t>перевага</a:t>
            </a:r>
            <a:r>
              <a:rPr lang="ru-RU" dirty="0"/>
              <a:t> </a:t>
            </a:r>
            <a:r>
              <a:rPr lang="ru-RU" dirty="0" err="1"/>
              <a:t>Церебролізину</a:t>
            </a:r>
            <a:endParaRPr lang="en-US" sz="3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8139" y="986071"/>
            <a:ext cx="6380903" cy="348879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139" y="4540104"/>
            <a:ext cx="6721330" cy="764226"/>
          </a:xfrm>
          <a:prstGeom prst="rect">
            <a:avLst/>
          </a:prstGeom>
        </p:spPr>
      </p:pic>
      <p:sp>
        <p:nvSpPr>
          <p:cNvPr id="24" name="Rechteck 23"/>
          <p:cNvSpPr/>
          <p:nvPr/>
        </p:nvSpPr>
        <p:spPr>
          <a:xfrm>
            <a:off x="6264978" y="4647770"/>
            <a:ext cx="2492502" cy="674190"/>
          </a:xfrm>
          <a:prstGeom prst="rect">
            <a:avLst/>
          </a:prstGeom>
          <a:noFill/>
          <a:ln w="28575">
            <a:solidFill>
              <a:srgbClr val="E3061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6845BF-BB60-45AE-8D3C-A639587762B5}"/>
              </a:ext>
            </a:extLst>
          </p:cNvPr>
          <p:cNvSpPr txBox="1"/>
          <p:nvPr/>
        </p:nvSpPr>
        <p:spPr>
          <a:xfrm>
            <a:off x="8929839" y="1986478"/>
            <a:ext cx="275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Модель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ефектів</a:t>
            </a:r>
            <a:endParaRPr lang="ru-RU" dirty="0"/>
          </a:p>
          <a:p>
            <a:r>
              <a:rPr lang="ru-RU" dirty="0"/>
              <a:t>Манна-</a:t>
            </a:r>
            <a:r>
              <a:rPr lang="ru-RU" dirty="0" err="1"/>
              <a:t>Уітні</a:t>
            </a:r>
            <a:endParaRPr lang="uk-UA" dirty="0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B9C5CE73-C3ED-42E3-870C-048CAEF08DA8}"/>
              </a:ext>
            </a:extLst>
          </p:cNvPr>
          <p:cNvSpPr/>
          <p:nvPr/>
        </p:nvSpPr>
        <p:spPr>
          <a:xfrm>
            <a:off x="8929839" y="4542728"/>
            <a:ext cx="2898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Модель </a:t>
            </a:r>
            <a:r>
              <a:rPr lang="ru-RU" dirty="0" err="1">
                <a:solidFill>
                  <a:prstClr val="black"/>
                </a:solidFill>
              </a:rPr>
              <a:t>фіксованої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 err="1">
                <a:solidFill>
                  <a:prstClr val="black"/>
                </a:solidFill>
              </a:rPr>
              <a:t>оцінки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даних</a:t>
            </a:r>
            <a:endParaRPr lang="uk-UA" dirty="0">
              <a:solidFill>
                <a:prstClr val="black"/>
              </a:solidFill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5D88B58F-8DB0-4505-9AF0-52C8B6893D8E}"/>
              </a:ext>
            </a:extLst>
          </p:cNvPr>
          <p:cNvSpPr/>
          <p:nvPr/>
        </p:nvSpPr>
        <p:spPr>
          <a:xfrm>
            <a:off x="1938138" y="6112813"/>
            <a:ext cx="75696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Виявлені</a:t>
            </a: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ru-RU" sz="14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дослідження</a:t>
            </a: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ru-RU" sz="14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мають</a:t>
            </a: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ru-RU" sz="14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доступні</a:t>
            </a: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ru-RU" sz="14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дані</a:t>
            </a: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IPD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Аналіз</a:t>
            </a: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ru-RU" sz="14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популяції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: </a:t>
            </a: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по </a:t>
            </a:r>
            <a:r>
              <a:rPr lang="ru-RU" sz="14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шкалі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NIHSS &gt;12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, </a:t>
            </a:r>
            <a:r>
              <a:rPr lang="ru-RU" sz="14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попередньо</a:t>
            </a: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ru-RU" sz="14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визначена</a:t>
            </a: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ru-RU" sz="14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підгрупа</a:t>
            </a: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в 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CASTA</a:t>
            </a:r>
          </a:p>
        </p:txBody>
      </p:sp>
    </p:spTree>
    <p:extLst>
      <p:ext uri="{BB962C8B-B14F-4D97-AF65-F5344CB8AC3E}">
        <p14:creationId xmlns:p14="http://schemas.microsoft.com/office/powerpoint/2010/main" val="384139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49817" y="1487045"/>
            <a:ext cx="8898254" cy="1626805"/>
          </a:xfrm>
        </p:spPr>
        <p:txBody>
          <a:bodyPr>
            <a:noAutofit/>
          </a:bodyPr>
          <a:lstStyle/>
          <a:p>
            <a:pPr>
              <a:tabLst>
                <a:tab pos="2066925" algn="l"/>
              </a:tabLst>
            </a:pPr>
            <a:r>
              <a:rPr lang="en-US" b="1" dirty="0">
                <a:solidFill>
                  <a:srgbClr val="0085CD"/>
                </a:solidFill>
              </a:rPr>
              <a:t>NNT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ru-RU" dirty="0" err="1"/>
              <a:t>кількість</a:t>
            </a:r>
            <a:r>
              <a:rPr lang="ru-RU" dirty="0"/>
              <a:t> тих,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потребують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 для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клінічно</a:t>
            </a:r>
            <a:r>
              <a:rPr lang="ru-RU" dirty="0"/>
              <a:t> </a:t>
            </a:r>
            <a:r>
              <a:rPr lang="ru-RU" dirty="0" err="1"/>
              <a:t>значимих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en-US" dirty="0"/>
              <a:t>) </a:t>
            </a:r>
            <a:r>
              <a:rPr lang="en-US" b="1" dirty="0">
                <a:solidFill>
                  <a:srgbClr val="0085CD"/>
                </a:solidFill>
              </a:rPr>
              <a:t>= 7.7 </a:t>
            </a:r>
            <a:r>
              <a:rPr lang="en-US" dirty="0"/>
              <a:t>(95%</a:t>
            </a:r>
            <a:r>
              <a:rPr lang="ru-RU" dirty="0"/>
              <a:t> </a:t>
            </a:r>
            <a:r>
              <a:rPr lang="en-US" dirty="0"/>
              <a:t>CI 5.2-15.0)</a:t>
            </a:r>
          </a:p>
          <a:p>
            <a:pPr marL="1085850" lvl="1" indent="-342900">
              <a:buFont typeface="Arial" panose="020B0604020202020204" pitchFamily="34" charset="0"/>
              <a:buChar char="•"/>
              <a:tabLst>
                <a:tab pos="2066925" algn="l"/>
              </a:tabLst>
            </a:pPr>
            <a:endParaRPr lang="en-US" dirty="0"/>
          </a:p>
          <a:p>
            <a:pPr marL="1085850" lvl="1" indent="-342900">
              <a:buFont typeface="Arial" panose="020B0604020202020204" pitchFamily="34" charset="0"/>
              <a:buChar char="•"/>
              <a:tabLst>
                <a:tab pos="2066925" algn="l"/>
              </a:tabLst>
            </a:pPr>
            <a:endParaRPr lang="en-US" dirty="0"/>
          </a:p>
          <a:p>
            <a:pPr marL="1085850" lvl="1" indent="-342900">
              <a:buFont typeface="Arial" panose="020B0604020202020204" pitchFamily="34" charset="0"/>
              <a:buChar char="•"/>
              <a:tabLst>
                <a:tab pos="2066925" algn="l"/>
              </a:tabLst>
            </a:pPr>
            <a:endParaRPr lang="en-US" dirty="0"/>
          </a:p>
          <a:p>
            <a:pPr lvl="1" indent="0">
              <a:tabLst>
                <a:tab pos="2066925" algn="l"/>
              </a:tabLst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192" y="72415"/>
            <a:ext cx="11769029" cy="1004072"/>
          </a:xfrm>
        </p:spPr>
        <p:txBody>
          <a:bodyPr>
            <a:noAutofit/>
          </a:bodyPr>
          <a:lstStyle/>
          <a:p>
            <a:pPr algn="ctr"/>
            <a:r>
              <a:rPr lang="ru-RU" dirty="0" err="1"/>
              <a:t>Церебролізин</a:t>
            </a:r>
            <a:r>
              <a:rPr lang="en-US" dirty="0"/>
              <a:t>®</a:t>
            </a:r>
            <a:r>
              <a:rPr lang="ru-RU" dirty="0"/>
              <a:t> </a:t>
            </a:r>
            <a:r>
              <a:rPr lang="ru-RU" dirty="0" err="1"/>
              <a:t>покращує</a:t>
            </a:r>
            <a:r>
              <a:rPr lang="ru-RU" dirty="0"/>
              <a:t> </a:t>
            </a:r>
            <a:r>
              <a:rPr lang="ru-RU" dirty="0" err="1"/>
              <a:t>шанси</a:t>
            </a:r>
            <a:r>
              <a:rPr lang="ru-RU" dirty="0"/>
              <a:t> </a:t>
            </a:r>
            <a:r>
              <a:rPr lang="ru-RU" dirty="0" err="1"/>
              <a:t>пацієнта</a:t>
            </a:r>
            <a:r>
              <a:rPr lang="ru-RU" dirty="0"/>
              <a:t> на </a:t>
            </a:r>
            <a:r>
              <a:rPr lang="ru-RU" dirty="0" err="1"/>
              <a:t>відновлення</a:t>
            </a:r>
            <a:endParaRPr lang="en-US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8126820" y="2765146"/>
            <a:ext cx="3743661" cy="790648"/>
            <a:chOff x="2657139" y="2676675"/>
            <a:chExt cx="3743661" cy="79064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51" t="45704" r="2844" b="34337"/>
            <a:stretch/>
          </p:blipFill>
          <p:spPr bwMode="auto">
            <a:xfrm>
              <a:off x="4075173" y="2676675"/>
              <a:ext cx="2325627" cy="784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55" t="46103" r="17740" b="34337"/>
            <a:stretch/>
          </p:blipFill>
          <p:spPr bwMode="auto">
            <a:xfrm>
              <a:off x="3276381" y="2692347"/>
              <a:ext cx="1012015" cy="768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00" t="46103" r="18069" b="34337"/>
            <a:stretch/>
          </p:blipFill>
          <p:spPr bwMode="auto">
            <a:xfrm>
              <a:off x="2657139" y="2698435"/>
              <a:ext cx="628958" cy="768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Abgerundetes Rechteck 11"/>
          <p:cNvSpPr/>
          <p:nvPr/>
        </p:nvSpPr>
        <p:spPr>
          <a:xfrm>
            <a:off x="842408" y="2765146"/>
            <a:ext cx="6968154" cy="907185"/>
          </a:xfrm>
          <a:prstGeom prst="roundRect">
            <a:avLst/>
          </a:prstGeom>
          <a:solidFill>
            <a:srgbClr val="0085C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лікуванні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Церебролізином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8-ми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пацієнтів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додатково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пацієнт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покаже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клінічно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значимі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шкалі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NIHSS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-й день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899549" y="4368070"/>
            <a:ext cx="71543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</a:t>
            </a:r>
            <a:r>
              <a:rPr lang="ru-RU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порівняння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-PA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mRS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90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-й день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NNT = 8 (&lt;3h, NINDS-2), 15 (3-4.5 h, ECASS-3)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905390" y="3800456"/>
                <a:ext cx="892694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Визначення</a:t>
                </a:r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ru-RU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«</a:t>
                </a:r>
                <a:r>
                  <a:rPr lang="ru-RU" sz="16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клінічно</a:t>
                </a:r>
                <a:r>
                  <a:rPr lang="ru-RU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ru-RU" sz="16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значиме</a:t>
                </a:r>
                <a:r>
                  <a:rPr lang="ru-RU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»</a:t>
                </a:r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:</a:t>
                </a:r>
                <a:b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r>
                  <a:rPr lang="uk-UA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З</a:t>
                </a:r>
                <a:r>
                  <a:rPr lang="ru-RU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міна</a:t>
                </a:r>
                <a:r>
                  <a:rPr lang="ru-RU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4 </a:t>
                </a:r>
                <a:r>
                  <a:rPr lang="ru-RU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пунктів</a:t>
                </a:r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ru-RU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або</a:t>
                </a:r>
                <a:r>
                  <a:rPr lang="ru-RU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ru-RU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зменшення</a:t>
                </a:r>
                <a:r>
                  <a:rPr lang="ru-RU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ru-RU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симптомів</a:t>
                </a:r>
                <a:r>
                  <a:rPr lang="ru-RU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</a:t>
                </a:r>
                <a:r>
                  <a:rPr lang="ru-RU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Визначення</a:t>
                </a:r>
                <a:r>
                  <a:rPr lang="ru-RU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у </a:t>
                </a:r>
                <a:r>
                  <a:rPr lang="ru-RU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відповідності</a:t>
                </a:r>
                <a:r>
                  <a:rPr lang="ru-RU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з </a:t>
                </a:r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NINDS) </a:t>
                </a:r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90" y="3800456"/>
                <a:ext cx="8926946" cy="584775"/>
              </a:xfrm>
              <a:prstGeom prst="rect">
                <a:avLst/>
              </a:prstGeom>
              <a:blipFill>
                <a:blip r:embed="rId4"/>
                <a:stretch>
                  <a:fillRect l="-410" t="-3125" b="-1250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174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0201" y="127251"/>
            <a:ext cx="11155016" cy="986084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перевага</a:t>
            </a:r>
            <a:r>
              <a:rPr lang="ru-RU" dirty="0"/>
              <a:t> </a:t>
            </a:r>
            <a:r>
              <a:rPr lang="ru-RU" dirty="0" err="1"/>
              <a:t>Церебролізину</a:t>
            </a:r>
            <a:r>
              <a:rPr lang="ru-RU" dirty="0"/>
              <a:t> по </a:t>
            </a:r>
            <a:r>
              <a:rPr lang="en-US" dirty="0" err="1"/>
              <a:t>mRS</a:t>
            </a:r>
            <a:r>
              <a:rPr lang="en-US" dirty="0"/>
              <a:t> </a:t>
            </a:r>
            <a:r>
              <a:rPr lang="ru-RU" dirty="0"/>
              <a:t>на </a:t>
            </a:r>
            <a:r>
              <a:rPr lang="en-US" dirty="0"/>
              <a:t>90</a:t>
            </a:r>
            <a:r>
              <a:rPr lang="ru-RU" dirty="0"/>
              <a:t>-й день</a:t>
            </a:r>
            <a:endParaRPr lang="en-US" sz="3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627681" y="1441573"/>
            <a:ext cx="7957324" cy="3079929"/>
            <a:chOff x="1721496" y="2086434"/>
            <a:chExt cx="7957324" cy="3079929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1496" y="2086434"/>
              <a:ext cx="7957324" cy="3079929"/>
            </a:xfrm>
            <a:prstGeom prst="rect">
              <a:avLst/>
            </a:prstGeom>
          </p:spPr>
        </p:pic>
        <p:sp>
          <p:nvSpPr>
            <p:cNvPr id="7" name="Rechteck 6"/>
            <p:cNvSpPr/>
            <p:nvPr/>
          </p:nvSpPr>
          <p:spPr>
            <a:xfrm>
              <a:off x="6473190" y="3454949"/>
              <a:ext cx="3205630" cy="3429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Rechteck 3"/>
          <p:cNvSpPr/>
          <p:nvPr/>
        </p:nvSpPr>
        <p:spPr>
          <a:xfrm>
            <a:off x="627681" y="4560894"/>
            <a:ext cx="7737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Виявлені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дослідження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мають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доступні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дані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IPD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Аналіз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популяції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шкалі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NIHSS &gt;12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попередньо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визначена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підгрупа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в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CASTA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8927367" y="2199002"/>
            <a:ext cx="2932619" cy="1565069"/>
          </a:xfrm>
          <a:prstGeom prst="roundRect">
            <a:avLst/>
          </a:prstGeom>
          <a:solidFill>
            <a:srgbClr val="0085C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Пацієнти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мають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61%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шансів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відновлення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незалежності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3028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8866" y="-252732"/>
            <a:ext cx="9155932" cy="1263464"/>
          </a:xfrm>
        </p:spPr>
        <p:txBody>
          <a:bodyPr>
            <a:normAutofit/>
          </a:bodyPr>
          <a:lstStyle/>
          <a:p>
            <a:r>
              <a:rPr lang="ru-RU" sz="3200" dirty="0" err="1"/>
              <a:t>Підтверджена</a:t>
            </a:r>
            <a:r>
              <a:rPr lang="ru-RU" sz="3200" dirty="0"/>
              <a:t> </a:t>
            </a:r>
            <a:r>
              <a:rPr lang="ru-RU" sz="3200" dirty="0" err="1"/>
              <a:t>перевага</a:t>
            </a:r>
            <a:r>
              <a:rPr lang="ru-RU" sz="3200" dirty="0"/>
              <a:t> </a:t>
            </a:r>
            <a:r>
              <a:rPr lang="ru-RU" sz="3200" dirty="0" err="1"/>
              <a:t>Церебролізину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1558866" y="3334641"/>
            <a:ext cx="6268535" cy="2063270"/>
            <a:chOff x="1721496" y="2086434"/>
            <a:chExt cx="7957324" cy="3079929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1496" y="2086434"/>
              <a:ext cx="7957324" cy="3079929"/>
            </a:xfrm>
            <a:prstGeom prst="rect">
              <a:avLst/>
            </a:prstGeom>
          </p:spPr>
        </p:pic>
        <p:sp>
          <p:nvSpPr>
            <p:cNvPr id="7" name="Rechteck 6"/>
            <p:cNvSpPr/>
            <p:nvPr/>
          </p:nvSpPr>
          <p:spPr>
            <a:xfrm>
              <a:off x="6473190" y="3454949"/>
              <a:ext cx="3205630" cy="3429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Rechteck 3"/>
          <p:cNvSpPr/>
          <p:nvPr/>
        </p:nvSpPr>
        <p:spPr>
          <a:xfrm>
            <a:off x="1721496" y="6137858"/>
            <a:ext cx="7737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Виявлені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дослідження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мають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доступні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дані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IPD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Аналіз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популяції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шкалі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NIHSS &gt;12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попередньо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визначена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підгрупа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в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CASTA</a:t>
            </a:r>
          </a:p>
        </p:txBody>
      </p:sp>
      <p:pic>
        <p:nvPicPr>
          <p:cNvPr id="10" name="Bildplatzhalter 4" descr="Meta-analyse - PDF-XChange Edito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8866" y="687846"/>
            <a:ext cx="6464776" cy="264679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1D8A7C74-1E16-4923-9F51-A1E286FA7F01}"/>
              </a:ext>
            </a:extLst>
          </p:cNvPr>
          <p:cNvSpPr/>
          <p:nvPr/>
        </p:nvSpPr>
        <p:spPr>
          <a:xfrm>
            <a:off x="8129745" y="1405540"/>
            <a:ext cx="37771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Модель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оцінки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ефектів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lvl="0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Манна-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Уітні</a:t>
            </a:r>
            <a:endParaRPr lang="uk-UA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EFCAE28A-ECA6-4D6B-96E7-032524717296}"/>
              </a:ext>
            </a:extLst>
          </p:cNvPr>
          <p:cNvSpPr/>
          <p:nvPr/>
        </p:nvSpPr>
        <p:spPr>
          <a:xfrm>
            <a:off x="8129745" y="3859722"/>
            <a:ext cx="36099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Модель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фіксованої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lvl="0"/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оцінки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даних</a:t>
            </a:r>
            <a:endParaRPr lang="uk-UA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1609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3311" y="821216"/>
            <a:ext cx="5572576" cy="347662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2066925" algn="l"/>
              </a:tabLst>
            </a:pPr>
            <a:r>
              <a:rPr lang="ru-RU" sz="1800" b="1" dirty="0" err="1"/>
              <a:t>Коефіцієнт</a:t>
            </a:r>
            <a:r>
              <a:rPr lang="ru-RU" sz="1800" b="1" dirty="0"/>
              <a:t> </a:t>
            </a:r>
            <a:r>
              <a:rPr lang="ru-RU" sz="1800" b="1" dirty="0" err="1"/>
              <a:t>смертності</a:t>
            </a:r>
            <a:r>
              <a:rPr lang="ru-RU" sz="1800" b="1" dirty="0"/>
              <a:t> </a:t>
            </a:r>
            <a:r>
              <a:rPr lang="en-US" sz="1800" b="1" dirty="0"/>
              <a:t>(OR): </a:t>
            </a:r>
            <a:r>
              <a:rPr lang="en-US" sz="1800" dirty="0"/>
              <a:t>0.81, p=0.39</a:t>
            </a:r>
          </a:p>
          <a:p>
            <a:pPr marL="1028700" lvl="1">
              <a:buFont typeface="Symbol" panose="05050102010706020507" pitchFamily="18" charset="2"/>
              <a:buChar char="-"/>
            </a:pP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err="1"/>
              <a:t>Коефіцієнт</a:t>
            </a:r>
            <a:r>
              <a:rPr lang="ru-RU" sz="1800" b="1" dirty="0"/>
              <a:t> </a:t>
            </a:r>
            <a:r>
              <a:rPr lang="ru-RU" sz="1800" b="1" dirty="0" err="1"/>
              <a:t>ризику</a:t>
            </a:r>
            <a:r>
              <a:rPr lang="ru-RU" sz="1800" b="1" dirty="0"/>
              <a:t> </a:t>
            </a:r>
            <a:r>
              <a:rPr lang="ru-RU" sz="1800" b="1" dirty="0" err="1"/>
              <a:t>смертності</a:t>
            </a:r>
            <a:r>
              <a:rPr lang="ru-RU" sz="1800" b="1" dirty="0"/>
              <a:t> </a:t>
            </a:r>
            <a:r>
              <a:rPr lang="en-US" sz="1800" b="1" dirty="0"/>
              <a:t>(RR):</a:t>
            </a:r>
            <a:r>
              <a:rPr lang="en-US" sz="1800" dirty="0"/>
              <a:t> 0.83, p=0.38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Через </a:t>
            </a:r>
            <a:r>
              <a:rPr lang="ru-RU" sz="1800" dirty="0" err="1"/>
              <a:t>низькі</a:t>
            </a:r>
            <a:r>
              <a:rPr lang="ru-RU" sz="1800" dirty="0"/>
              <a:t> </a:t>
            </a:r>
            <a:r>
              <a:rPr lang="ru-RU" sz="1800" dirty="0" err="1"/>
              <a:t>показники</a:t>
            </a:r>
            <a:r>
              <a:rPr lang="ru-RU" sz="1800" dirty="0"/>
              <a:t> </a:t>
            </a:r>
            <a:r>
              <a:rPr lang="ru-RU" sz="1800" dirty="0" err="1"/>
              <a:t>смертності</a:t>
            </a:r>
            <a:r>
              <a:rPr lang="ru-RU" sz="1800" dirty="0"/>
              <a:t> </a:t>
            </a:r>
            <a:r>
              <a:rPr lang="en-US" sz="1800" dirty="0"/>
              <a:t>(&lt;10%), </a:t>
            </a:r>
            <a:r>
              <a:rPr lang="ru-RU" sz="1800" dirty="0" err="1"/>
              <a:t>додатково</a:t>
            </a:r>
            <a:r>
              <a:rPr lang="ru-RU" sz="1800" dirty="0"/>
              <a:t> </a:t>
            </a:r>
            <a:r>
              <a:rPr lang="ru-RU" sz="1800" dirty="0" err="1"/>
              <a:t>розрахований</a:t>
            </a:r>
            <a:r>
              <a:rPr lang="ru-RU" sz="1800" dirty="0"/>
              <a:t> </a:t>
            </a:r>
            <a:r>
              <a:rPr lang="en-US" sz="1800" dirty="0"/>
              <a:t>RR </a:t>
            </a:r>
            <a:r>
              <a:rPr lang="ru-RU" sz="1800" dirty="0" err="1"/>
              <a:t>був</a:t>
            </a:r>
            <a:r>
              <a:rPr lang="ru-RU" sz="1800" dirty="0"/>
              <a:t> </a:t>
            </a:r>
            <a:r>
              <a:rPr lang="ru-RU" sz="1800" dirty="0" err="1"/>
              <a:t>близький</a:t>
            </a:r>
            <a:r>
              <a:rPr lang="ru-RU" sz="1800" dirty="0"/>
              <a:t> до </a:t>
            </a:r>
            <a:r>
              <a:rPr lang="en-US" sz="1800" dirty="0"/>
              <a:t>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err="1"/>
              <a:t>Жодних</a:t>
            </a:r>
            <a:r>
              <a:rPr lang="ru-RU" sz="1800" dirty="0"/>
              <a:t> </a:t>
            </a:r>
            <a:r>
              <a:rPr lang="ru-RU" sz="1800" dirty="0" err="1"/>
              <a:t>суттєвих</a:t>
            </a:r>
            <a:r>
              <a:rPr lang="ru-RU" sz="1800" dirty="0"/>
              <a:t> </a:t>
            </a:r>
            <a:r>
              <a:rPr lang="ru-RU" sz="1800" dirty="0" err="1"/>
              <a:t>відмінностей</a:t>
            </a:r>
            <a:r>
              <a:rPr lang="ru-RU" sz="1800" dirty="0"/>
              <a:t> </a:t>
            </a:r>
            <a:r>
              <a:rPr lang="ru-RU" sz="1800" dirty="0" err="1"/>
              <a:t>між</a:t>
            </a:r>
            <a:r>
              <a:rPr lang="ru-RU" sz="1800" dirty="0"/>
              <a:t> </a:t>
            </a:r>
            <a:r>
              <a:rPr lang="ru-RU" sz="1800" dirty="0" err="1"/>
              <a:t>групами</a:t>
            </a:r>
            <a:r>
              <a:rPr lang="ru-RU" sz="1800" dirty="0"/>
              <a:t>  </a:t>
            </a:r>
            <a:r>
              <a:rPr lang="en-US" sz="1800" dirty="0"/>
              <a:t>                </a:t>
            </a:r>
            <a:r>
              <a:rPr lang="ru-RU" sz="1800" dirty="0"/>
              <a:t>в будь </a:t>
            </a:r>
            <a:r>
              <a:rPr lang="ru-RU" sz="1800" dirty="0" err="1"/>
              <a:t>якому</a:t>
            </a:r>
            <a:r>
              <a:rPr lang="ru-RU" sz="1800" dirty="0"/>
              <a:t> </a:t>
            </a:r>
            <a:r>
              <a:rPr lang="ru-RU" sz="1800" dirty="0" err="1"/>
              <a:t>параметрі</a:t>
            </a:r>
            <a:r>
              <a:rPr lang="ru-RU" sz="1800" dirty="0"/>
              <a:t> </a:t>
            </a:r>
            <a:r>
              <a:rPr lang="ru-RU" sz="1800" dirty="0" err="1"/>
              <a:t>безпеки</a:t>
            </a:r>
            <a:endParaRPr lang="en-US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4426" y="-192757"/>
            <a:ext cx="11720243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/>
              <a:t>Церебролізин</a:t>
            </a:r>
            <a:r>
              <a:rPr lang="ru-RU" sz="3200" dirty="0"/>
              <a:t>® </a:t>
            </a:r>
            <a:r>
              <a:rPr lang="ru-RU" sz="3200" dirty="0" err="1"/>
              <a:t>дає</a:t>
            </a:r>
            <a:r>
              <a:rPr lang="ru-RU" sz="3200" dirty="0"/>
              <a:t> </a:t>
            </a:r>
            <a:r>
              <a:rPr lang="ru-RU" sz="3200" dirty="0" err="1"/>
              <a:t>пацієнту</a:t>
            </a:r>
            <a:r>
              <a:rPr lang="ru-RU" sz="3200" dirty="0"/>
              <a:t> </a:t>
            </a:r>
            <a:r>
              <a:rPr lang="ru-RU" sz="3200" dirty="0" err="1"/>
              <a:t>більш</a:t>
            </a:r>
            <a:r>
              <a:rPr lang="ru-RU" sz="3200" dirty="0"/>
              <a:t> </a:t>
            </a:r>
            <a:r>
              <a:rPr lang="ru-RU" sz="3200" dirty="0" err="1"/>
              <a:t>високий</a:t>
            </a:r>
            <a:r>
              <a:rPr lang="ru-RU" sz="3200" dirty="0"/>
              <a:t> шанс на </a:t>
            </a:r>
            <a:r>
              <a:rPr lang="ru-RU" sz="3200" dirty="0" err="1"/>
              <a:t>виживання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677170" y="4170728"/>
            <a:ext cx="10948118" cy="1048438"/>
          </a:xfrm>
          <a:prstGeom prst="roundRect">
            <a:avLst/>
          </a:prstGeom>
          <a:solidFill>
            <a:srgbClr val="0085C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Ризик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складає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19% (0R)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17% (RR)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нижчий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Церебролізину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порівнянні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плацебо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algn="ctr"/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Профіль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безпеки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Церебролізину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порівняти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плацебо з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тенденц</a:t>
            </a:r>
            <a:r>
              <a:rPr lang="uk-U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ією</a:t>
            </a: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зниження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смертності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326" y="809528"/>
            <a:ext cx="6098508" cy="334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32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7983" y="0"/>
            <a:ext cx="11478986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Сприятливий</a:t>
            </a:r>
            <a:r>
              <a:rPr lang="ru-RU" dirty="0"/>
              <a:t> </a:t>
            </a:r>
            <a:r>
              <a:rPr lang="ru-RU" dirty="0" err="1"/>
              <a:t>профіль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Церебролізину</a:t>
            </a:r>
            <a:endParaRPr lang="en-US" dirty="0"/>
          </a:p>
        </p:txBody>
      </p:sp>
      <p:sp>
        <p:nvSpPr>
          <p:cNvPr id="12" name="Abgerundetes Rechteck 11"/>
          <p:cNvSpPr/>
          <p:nvPr/>
        </p:nvSpPr>
        <p:spPr>
          <a:xfrm>
            <a:off x="1223881" y="4230892"/>
            <a:ext cx="9825604" cy="610271"/>
          </a:xfrm>
          <a:prstGeom prst="roundRect">
            <a:avLst/>
          </a:prstGeom>
          <a:solidFill>
            <a:srgbClr val="0085C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Церебролізин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добре переноситься і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прирівнюється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безпеці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плацебо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4" name="Rechteck 3"/>
          <p:cNvSpPr/>
          <p:nvPr/>
        </p:nvSpPr>
        <p:spPr>
          <a:xfrm>
            <a:off x="7633859" y="5015341"/>
            <a:ext cx="41431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TEAE = 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лікування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виникаючих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побічних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ефектів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TESAE = 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лікування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виникаючих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серйозних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побічних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ефектів</a:t>
            </a:r>
            <a:endParaRPr lang="en-US" sz="1000" dirty="0"/>
          </a:p>
        </p:txBody>
      </p:sp>
      <p:pic>
        <p:nvPicPr>
          <p:cNvPr id="9" name="Bildplatzhalter 4" descr="Meta-analyse - PDF-XChange Edito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5700" y="1506932"/>
            <a:ext cx="4355667" cy="2271892"/>
          </a:xfrm>
          <a:prstGeom prst="rect">
            <a:avLst/>
          </a:prstGeom>
        </p:spPr>
      </p:pic>
      <p:pic>
        <p:nvPicPr>
          <p:cNvPr id="11" name="Bildplatzhalter 4" descr="Meta-analyse - PDF-XChange Edito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3"/>
          <a:stretch/>
        </p:blipFill>
        <p:spPr>
          <a:xfrm>
            <a:off x="6054387" y="1506933"/>
            <a:ext cx="4636347" cy="2360026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4015531" y="3255604"/>
            <a:ext cx="1939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 1.02, p=0.84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RR 0.96, p=0.28</a:t>
            </a:r>
          </a:p>
        </p:txBody>
      </p:sp>
      <p:sp>
        <p:nvSpPr>
          <p:cNvPr id="13" name="Rechteck 12"/>
          <p:cNvSpPr/>
          <p:nvPr/>
        </p:nvSpPr>
        <p:spPr>
          <a:xfrm>
            <a:off x="8800180" y="3224489"/>
            <a:ext cx="1939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 1.08, p=0.70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RR 1.04, p=0.80</a:t>
            </a:r>
          </a:p>
        </p:txBody>
      </p:sp>
      <p:sp>
        <p:nvSpPr>
          <p:cNvPr id="14" name="Rechteck 13"/>
          <p:cNvSpPr/>
          <p:nvPr/>
        </p:nvSpPr>
        <p:spPr>
          <a:xfrm>
            <a:off x="6054387" y="1168281"/>
            <a:ext cx="45252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TESAEs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320922" y="1168379"/>
            <a:ext cx="45252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TEAEs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696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7124" y="-31090"/>
            <a:ext cx="10845583" cy="1143000"/>
          </a:xfrm>
        </p:spPr>
        <p:txBody>
          <a:bodyPr/>
          <a:lstStyle/>
          <a:p>
            <a:pPr algn="ctr"/>
            <a:r>
              <a:rPr lang="ru-RU" dirty="0" err="1"/>
              <a:t>Вагомий</a:t>
            </a:r>
            <a:r>
              <a:rPr lang="ru-RU" dirty="0"/>
              <a:t> мета</a:t>
            </a:r>
            <a:r>
              <a:rPr lang="en-US" dirty="0"/>
              <a:t>-</a:t>
            </a:r>
            <a:r>
              <a:rPr lang="ru-RU" dirty="0" err="1"/>
              <a:t>аналіз</a:t>
            </a:r>
            <a:r>
              <a:rPr lang="ru-RU" dirty="0"/>
              <a:t> з </a:t>
            </a:r>
            <a:r>
              <a:rPr lang="ru-RU" dirty="0" err="1"/>
              <a:t>переконливими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08519" y="1276502"/>
            <a:ext cx="10522043" cy="4106478"/>
          </a:xfrm>
        </p:spPr>
        <p:txBody>
          <a:bodyPr>
            <a:normAutofit fontScale="92500"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FF0000"/>
                </a:solidFill>
              </a:rPr>
              <a:t>Найбільший</a:t>
            </a:r>
            <a:r>
              <a:rPr lang="ru-RU" b="1" dirty="0">
                <a:solidFill>
                  <a:srgbClr val="FF0000"/>
                </a:solidFill>
              </a:rPr>
              <a:t> мета-</a:t>
            </a:r>
            <a:r>
              <a:rPr lang="ru-RU" b="1" dirty="0" err="1">
                <a:solidFill>
                  <a:srgbClr val="FF0000"/>
                </a:solidFill>
              </a:rPr>
              <a:t>аналіз</a:t>
            </a:r>
            <a:r>
              <a:rPr lang="en-US" b="1" dirty="0"/>
              <a:t> </a:t>
            </a:r>
            <a:r>
              <a:rPr lang="ru-RU" dirty="0" err="1"/>
              <a:t>Церебролізину</a:t>
            </a:r>
            <a:r>
              <a:rPr lang="ru-RU" dirty="0"/>
              <a:t> при </a:t>
            </a:r>
            <a:r>
              <a:rPr lang="ru-RU" dirty="0" err="1"/>
              <a:t>інсульті</a:t>
            </a:r>
            <a:endParaRPr lang="ru-RU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b="1" dirty="0" err="1"/>
              <a:t>Важливість</a:t>
            </a:r>
            <a:r>
              <a:rPr lang="ru-RU" b="1" dirty="0"/>
              <a:t> </a:t>
            </a:r>
            <a:r>
              <a:rPr lang="ru-RU" b="1" dirty="0" err="1"/>
              <a:t>результатів</a:t>
            </a:r>
            <a:r>
              <a:rPr lang="ru-RU" b="1" dirty="0"/>
              <a:t> мета</a:t>
            </a:r>
            <a:r>
              <a:rPr lang="en-US" b="1" dirty="0"/>
              <a:t>-</a:t>
            </a:r>
            <a:r>
              <a:rPr lang="ru-RU" b="1" dirty="0" err="1"/>
              <a:t>аналізів</a:t>
            </a:r>
            <a:r>
              <a:rPr lang="ru-RU" b="1" dirty="0"/>
              <a:t> </a:t>
            </a:r>
            <a:r>
              <a:rPr lang="ru-RU" dirty="0" err="1"/>
              <a:t>збільшується</a:t>
            </a:r>
            <a:r>
              <a:rPr lang="ru-RU" dirty="0"/>
              <a:t> в </a:t>
            </a:r>
            <a:r>
              <a:rPr lang="ru-RU" dirty="0" err="1"/>
              <a:t>науковому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endParaRPr lang="ru-RU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b="1" dirty="0" err="1"/>
              <a:t>Індивідуальні</a:t>
            </a:r>
            <a:r>
              <a:rPr lang="ru-RU" b="1" dirty="0"/>
              <a:t> </a:t>
            </a:r>
            <a:r>
              <a:rPr lang="ru-RU" b="1" dirty="0" err="1"/>
              <a:t>дані</a:t>
            </a:r>
            <a:r>
              <a:rPr lang="ru-RU" b="1" dirty="0"/>
              <a:t> </a:t>
            </a:r>
            <a:r>
              <a:rPr lang="ru-RU" dirty="0" err="1"/>
              <a:t>пацієнта</a:t>
            </a:r>
            <a:r>
              <a:rPr lang="en-US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доступні</a:t>
            </a:r>
            <a:r>
              <a:rPr lang="ru-RU" dirty="0"/>
              <a:t> для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досліджен</a:t>
            </a:r>
            <a:r>
              <a:rPr lang="uk-UA" dirty="0"/>
              <a:t>ь</a:t>
            </a:r>
            <a:endParaRPr lang="en-US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err="1"/>
              <a:t>Результати</a:t>
            </a:r>
            <a:r>
              <a:rPr lang="ru-RU" dirty="0"/>
              <a:t> є </a:t>
            </a:r>
            <a:r>
              <a:rPr lang="ru-RU" dirty="0" err="1"/>
              <a:t>однорідними</a:t>
            </a:r>
            <a:r>
              <a:rPr lang="ru-RU" dirty="0"/>
              <a:t> та </a:t>
            </a:r>
            <a:r>
              <a:rPr lang="ru-RU" dirty="0" err="1"/>
              <a:t>демонструють</a:t>
            </a:r>
            <a:r>
              <a:rPr lang="ru-RU" dirty="0"/>
              <a:t> </a:t>
            </a:r>
            <a:r>
              <a:rPr lang="ru-RU" b="1" dirty="0" err="1"/>
              <a:t>постійну</a:t>
            </a:r>
            <a:r>
              <a:rPr lang="ru-RU" b="1" dirty="0"/>
              <a:t> </a:t>
            </a:r>
            <a:r>
              <a:rPr lang="ru-RU" b="1" dirty="0" err="1"/>
              <a:t>перевагу</a:t>
            </a:r>
            <a:r>
              <a:rPr lang="en-US" b="1" dirty="0"/>
              <a:t> </a:t>
            </a:r>
            <a:r>
              <a:rPr lang="ru-RU" dirty="0" err="1"/>
              <a:t>Церебролізин</a:t>
            </a:r>
            <a:r>
              <a:rPr lang="uk-UA" dirty="0"/>
              <a:t>у</a:t>
            </a:r>
            <a:endParaRPr lang="en-US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b="1" dirty="0" err="1"/>
              <a:t>Відсутність</a:t>
            </a:r>
            <a:r>
              <a:rPr lang="ru-RU" b="1" dirty="0"/>
              <a:t> </a:t>
            </a:r>
            <a:r>
              <a:rPr lang="ru-RU" b="1" dirty="0" err="1"/>
              <a:t>обмежень</a:t>
            </a:r>
            <a:r>
              <a:rPr lang="ru-RU" b="1" dirty="0"/>
              <a:t> </a:t>
            </a:r>
            <a:r>
              <a:rPr lang="ru-RU" dirty="0"/>
              <a:t>у </a:t>
            </a:r>
            <a:r>
              <a:rPr lang="ru-RU" dirty="0" err="1"/>
              <a:t>порівнянні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нещодавніми</a:t>
            </a:r>
            <a:r>
              <a:rPr lang="ru-RU" dirty="0"/>
              <a:t> мета</a:t>
            </a:r>
            <a:r>
              <a:rPr lang="en-US" dirty="0"/>
              <a:t>-</a:t>
            </a:r>
            <a:r>
              <a:rPr lang="ru-RU" dirty="0" err="1"/>
              <a:t>аналізами</a:t>
            </a:r>
            <a:endParaRPr lang="en-US" dirty="0"/>
          </a:p>
          <a:p>
            <a:pPr marL="1085850" lvl="1" indent="-342900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ru-RU" sz="2400" b="1" dirty="0" err="1">
                <a:latin typeface="+mj-lt"/>
                <a:cs typeface="Myriad Pro" pitchFamily="34" charset="0"/>
              </a:rPr>
              <a:t>Обгрунтована</a:t>
            </a:r>
            <a:r>
              <a:rPr lang="en-US" sz="2400" dirty="0">
                <a:latin typeface="+mj-lt"/>
                <a:cs typeface="Myriad Pro" pitchFamily="34" charset="0"/>
              </a:rPr>
              <a:t> </a:t>
            </a:r>
            <a:r>
              <a:rPr lang="ru-RU" sz="2400" dirty="0">
                <a:latin typeface="+mj-lt"/>
                <a:cs typeface="Myriad Pro" pitchFamily="34" charset="0"/>
              </a:rPr>
              <a:t>та </a:t>
            </a:r>
            <a:r>
              <a:rPr lang="ru-RU" sz="2400" dirty="0" err="1">
                <a:latin typeface="+mj-lt"/>
                <a:cs typeface="Myriad Pro" pitchFamily="34" charset="0"/>
              </a:rPr>
              <a:t>сучасна</a:t>
            </a:r>
            <a:r>
              <a:rPr lang="ru-RU" sz="2400" dirty="0">
                <a:latin typeface="+mj-lt"/>
                <a:cs typeface="Myriad Pro" pitchFamily="34" charset="0"/>
              </a:rPr>
              <a:t> </a:t>
            </a:r>
            <a:r>
              <a:rPr lang="ru-RU" sz="2400" dirty="0" err="1">
                <a:latin typeface="+mj-lt"/>
                <a:cs typeface="Myriad Pro" pitchFamily="34" charset="0"/>
              </a:rPr>
              <a:t>методологія</a:t>
            </a:r>
            <a:endParaRPr lang="en-US" sz="2400" dirty="0">
              <a:latin typeface="+mj-lt"/>
              <a:cs typeface="Myriad Pro" pitchFamily="34" charset="0"/>
            </a:endParaRPr>
          </a:p>
          <a:p>
            <a:pPr marL="1085850" lvl="1" indent="-342900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ru-RU" sz="2400" b="1" dirty="0" err="1">
                <a:latin typeface="+mj-lt"/>
                <a:cs typeface="Myriad Pro" pitchFamily="34" charset="0"/>
              </a:rPr>
              <a:t>Коректні</a:t>
            </a:r>
            <a:r>
              <a:rPr lang="en-US" sz="2400" dirty="0">
                <a:latin typeface="+mj-lt"/>
                <a:cs typeface="Myriad Pro" pitchFamily="34" charset="0"/>
              </a:rPr>
              <a:t> </a:t>
            </a:r>
            <a:r>
              <a:rPr lang="ru-RU" sz="2400" dirty="0">
                <a:latin typeface="+mj-lt"/>
                <a:cs typeface="Myriad Pro" pitchFamily="34" charset="0"/>
              </a:rPr>
              <a:t>дан</a:t>
            </a:r>
            <a:r>
              <a:rPr lang="uk-UA" sz="2400" dirty="0">
                <a:latin typeface="+mj-lt"/>
                <a:cs typeface="Myriad Pro" pitchFamily="34" charset="0"/>
              </a:rPr>
              <a:t>і</a:t>
            </a:r>
            <a:endParaRPr lang="en-US" sz="2400" dirty="0">
              <a:latin typeface="+mj-lt"/>
              <a:cs typeface="Myriad Pro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8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86035" y="205812"/>
            <a:ext cx="2134197" cy="1143000"/>
          </a:xfrm>
        </p:spPr>
        <p:txBody>
          <a:bodyPr/>
          <a:lstStyle/>
          <a:p>
            <a:pPr algn="ctr"/>
            <a:r>
              <a:rPr lang="ru-RU" dirty="0"/>
              <a:t>Резюме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b="1" dirty="0" err="1"/>
              <a:t>Перевага</a:t>
            </a:r>
            <a:r>
              <a:rPr lang="en-US" dirty="0"/>
              <a:t> </a:t>
            </a:r>
            <a:r>
              <a:rPr lang="ru-RU" dirty="0" err="1"/>
              <a:t>Церебролізину</a:t>
            </a:r>
            <a:r>
              <a:rPr lang="en-US" dirty="0"/>
              <a:t> </a:t>
            </a:r>
            <a:r>
              <a:rPr lang="ru-RU" dirty="0"/>
              <a:t>на </a:t>
            </a:r>
            <a:r>
              <a:rPr lang="en-US" dirty="0"/>
              <a:t>30</a:t>
            </a:r>
            <a:r>
              <a:rPr lang="ru-RU" dirty="0"/>
              <a:t>-й день</a:t>
            </a:r>
            <a:r>
              <a:rPr lang="en-US" dirty="0"/>
              <a:t> – </a:t>
            </a:r>
            <a:r>
              <a:rPr lang="ru-RU" b="1" dirty="0" err="1">
                <a:solidFill>
                  <a:srgbClr val="FF0000"/>
                </a:solidFill>
              </a:rPr>
              <a:t>раннє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виздоровлення</a:t>
            </a:r>
            <a:r>
              <a:rPr lang="en-US" dirty="0"/>
              <a:t>!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О</a:t>
            </a:r>
            <a:r>
              <a:rPr lang="uk-UA" dirty="0"/>
              <a:t>б</a:t>
            </a:r>
            <a:r>
              <a:rPr lang="en-US" dirty="0"/>
              <a:t>’</a:t>
            </a:r>
            <a:r>
              <a:rPr lang="uk-UA" dirty="0"/>
              <a:t>є</a:t>
            </a:r>
            <a:r>
              <a:rPr lang="ru-RU" dirty="0" err="1"/>
              <a:t>днаний</a:t>
            </a:r>
            <a:r>
              <a:rPr lang="ru-RU" dirty="0"/>
              <a:t> </a:t>
            </a:r>
            <a:r>
              <a:rPr lang="en-US" b="1" dirty="0"/>
              <a:t>NNT</a:t>
            </a:r>
            <a:r>
              <a:rPr lang="en-US" dirty="0"/>
              <a:t> </a:t>
            </a:r>
            <a:r>
              <a:rPr lang="ru-RU" dirty="0"/>
              <a:t>для </a:t>
            </a:r>
            <a:r>
              <a:rPr lang="ru-RU" dirty="0" err="1"/>
              <a:t>клінічно</a:t>
            </a:r>
            <a:r>
              <a:rPr lang="ru-RU" dirty="0"/>
              <a:t> </a:t>
            </a:r>
            <a:r>
              <a:rPr lang="ru-RU" dirty="0" err="1"/>
              <a:t>значимих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en-US" dirty="0"/>
              <a:t> </a:t>
            </a:r>
            <a:r>
              <a:rPr lang="ru-RU" dirty="0"/>
              <a:t>в </a:t>
            </a:r>
            <a:r>
              <a:rPr lang="ru-RU" dirty="0" err="1"/>
              <a:t>ранньому</a:t>
            </a:r>
            <a:r>
              <a:rPr lang="ru-RU" dirty="0"/>
              <a:t> </a:t>
            </a:r>
            <a:r>
              <a:rPr lang="ru-RU" dirty="0" err="1"/>
              <a:t>відновленні</a:t>
            </a:r>
            <a:r>
              <a:rPr lang="ru-RU" dirty="0"/>
              <a:t> </a:t>
            </a:r>
            <a:r>
              <a:rPr lang="en-US" dirty="0"/>
              <a:t>= </a:t>
            </a:r>
            <a:r>
              <a:rPr lang="en-US" b="1" dirty="0"/>
              <a:t>7.7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err="1"/>
              <a:t>Статистично</a:t>
            </a:r>
            <a:r>
              <a:rPr lang="ru-RU" dirty="0"/>
              <a:t> </a:t>
            </a:r>
            <a:r>
              <a:rPr lang="ru-RU" dirty="0" err="1"/>
              <a:t>значимі</a:t>
            </a:r>
            <a:r>
              <a:rPr lang="ru-RU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довготермінові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переваги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виражений</a:t>
            </a:r>
            <a:r>
              <a:rPr lang="ru-RU" dirty="0"/>
              <a:t> </a:t>
            </a:r>
            <a:r>
              <a:rPr lang="ru-RU" dirty="0" err="1"/>
              <a:t>клінічний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у </a:t>
            </a:r>
            <a:r>
              <a:rPr lang="ru-RU" dirty="0" err="1"/>
              <a:t>пацієнтів</a:t>
            </a:r>
            <a:r>
              <a:rPr lang="ru-RU" dirty="0"/>
              <a:t> з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високим</a:t>
            </a:r>
            <a:r>
              <a:rPr lang="ru-RU" dirty="0"/>
              <a:t> </a:t>
            </a:r>
            <a:r>
              <a:rPr lang="ru-RU" dirty="0" err="1"/>
              <a:t>ступенем</a:t>
            </a:r>
            <a:r>
              <a:rPr lang="ru-RU" dirty="0"/>
              <a:t> </a:t>
            </a:r>
            <a:r>
              <a:rPr lang="ru-RU" dirty="0" err="1"/>
              <a:t>важкості</a:t>
            </a:r>
            <a:r>
              <a:rPr lang="ru-RU" dirty="0"/>
              <a:t> </a:t>
            </a:r>
            <a:r>
              <a:rPr lang="ru-RU" dirty="0" err="1"/>
              <a:t>інсульту</a:t>
            </a:r>
            <a:endParaRPr lang="ru-RU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b="1" dirty="0" err="1"/>
              <a:t>Безпеку</a:t>
            </a:r>
            <a:r>
              <a:rPr lang="ru-RU" b="1" dirty="0"/>
              <a:t> </a:t>
            </a:r>
            <a:r>
              <a:rPr lang="ru-RU" dirty="0" err="1"/>
              <a:t>Церебролізину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порівняти</a:t>
            </a:r>
            <a:r>
              <a:rPr lang="ru-RU" dirty="0"/>
              <a:t> з плацебо з</a:t>
            </a:r>
            <a:r>
              <a:rPr lang="en-US" dirty="0"/>
              <a:t>                                    </a:t>
            </a:r>
            <a:r>
              <a:rPr lang="ru-RU" b="1" dirty="0" err="1">
                <a:solidFill>
                  <a:srgbClr val="FF0000"/>
                </a:solidFill>
              </a:rPr>
              <a:t>тенденцією</a:t>
            </a:r>
            <a:r>
              <a:rPr lang="ru-RU" b="1" dirty="0">
                <a:solidFill>
                  <a:srgbClr val="FF0000"/>
                </a:solidFill>
              </a:rPr>
              <a:t> до </a:t>
            </a:r>
            <a:r>
              <a:rPr lang="ru-RU" b="1" dirty="0" err="1">
                <a:solidFill>
                  <a:srgbClr val="FF0000"/>
                </a:solidFill>
              </a:rPr>
              <a:t>зниження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смертності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670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290" y="457201"/>
            <a:ext cx="10845583" cy="1143000"/>
          </a:xfrm>
        </p:spPr>
        <p:txBody>
          <a:bodyPr/>
          <a:lstStyle/>
          <a:p>
            <a:r>
              <a:rPr lang="ru-RU" dirty="0" err="1"/>
              <a:t>Ключові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1031" y="1518720"/>
            <a:ext cx="10845583" cy="3476625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dirty="0" err="1"/>
              <a:t>Церебролізин</a:t>
            </a:r>
            <a:r>
              <a:rPr lang="en-US" dirty="0"/>
              <a:t>®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пацієнту</a:t>
            </a:r>
            <a:r>
              <a:rPr lang="ru-RU" dirty="0"/>
              <a:t> </a:t>
            </a:r>
            <a:r>
              <a:rPr lang="ru-RU" b="1" dirty="0" err="1"/>
              <a:t>більш</a:t>
            </a:r>
            <a:r>
              <a:rPr lang="ru-RU" b="1" dirty="0"/>
              <a:t> </a:t>
            </a:r>
            <a:r>
              <a:rPr lang="ru-RU" b="1" dirty="0" err="1"/>
              <a:t>високий</a:t>
            </a:r>
            <a:r>
              <a:rPr lang="ru-RU" b="1" dirty="0"/>
              <a:t> шанс на </a:t>
            </a:r>
            <a:r>
              <a:rPr lang="ru-RU" b="1" dirty="0" err="1"/>
              <a:t>виживан</a:t>
            </a:r>
            <a:r>
              <a:rPr lang="uk-UA" b="1" dirty="0"/>
              <a:t>ня</a:t>
            </a:r>
            <a:endParaRPr lang="en-US" b="1" dirty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dirty="0" err="1"/>
              <a:t>Церебролізин</a:t>
            </a:r>
            <a:r>
              <a:rPr lang="en-US" dirty="0"/>
              <a:t>®</a:t>
            </a:r>
            <a:r>
              <a:rPr lang="ru-RU" dirty="0"/>
              <a:t> </a:t>
            </a:r>
            <a:r>
              <a:rPr lang="ru-RU" b="1" dirty="0" err="1"/>
              <a:t>покращує</a:t>
            </a:r>
            <a:r>
              <a:rPr lang="ru-RU" b="1" dirty="0"/>
              <a:t> </a:t>
            </a:r>
            <a:r>
              <a:rPr lang="ru-RU" b="1" dirty="0" err="1"/>
              <a:t>раннє</a:t>
            </a:r>
            <a:r>
              <a:rPr lang="ru-RU" b="1" dirty="0"/>
              <a:t> </a:t>
            </a:r>
            <a:r>
              <a:rPr lang="ru-RU" b="1" dirty="0" err="1"/>
              <a:t>відновлення</a:t>
            </a:r>
            <a:r>
              <a:rPr lang="ru-RU" b="1" dirty="0"/>
              <a:t> </a:t>
            </a:r>
            <a:r>
              <a:rPr lang="ru-RU" b="1" dirty="0" err="1"/>
              <a:t>після</a:t>
            </a:r>
            <a:r>
              <a:rPr lang="ru-RU" b="1" dirty="0"/>
              <a:t> </a:t>
            </a:r>
            <a:r>
              <a:rPr lang="ru-RU" b="1" dirty="0" err="1"/>
              <a:t>інсульту</a:t>
            </a:r>
            <a:r>
              <a:rPr lang="ru-RU" b="1" dirty="0"/>
              <a:t>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b="1" dirty="0" err="1"/>
              <a:t>Більш</a:t>
            </a:r>
            <a:r>
              <a:rPr lang="ru-RU" b="1" dirty="0"/>
              <a:t> </a:t>
            </a:r>
            <a:r>
              <a:rPr lang="ru-RU" b="1" dirty="0" err="1"/>
              <a:t>висока</a:t>
            </a:r>
            <a:r>
              <a:rPr lang="ru-RU" b="1" dirty="0"/>
              <a:t> </a:t>
            </a:r>
            <a:r>
              <a:rPr lang="ru-RU" b="1" dirty="0" err="1"/>
              <a:t>ймовірність</a:t>
            </a:r>
            <a:r>
              <a:rPr lang="ru-RU" b="1" dirty="0"/>
              <a:t> </a:t>
            </a:r>
            <a:r>
              <a:rPr lang="ru-RU" b="1" dirty="0" err="1"/>
              <a:t>покращення</a:t>
            </a:r>
            <a:r>
              <a:rPr lang="en-US" b="1" dirty="0"/>
              <a:t> </a:t>
            </a:r>
            <a:r>
              <a:rPr lang="ru-RU" b="1" dirty="0" err="1"/>
              <a:t>результатів</a:t>
            </a:r>
            <a:r>
              <a:rPr lang="ru-RU" b="1" dirty="0"/>
              <a:t> </a:t>
            </a:r>
            <a:r>
              <a:rPr lang="ru-RU" b="1" dirty="0" err="1"/>
              <a:t>інсульту</a:t>
            </a:r>
            <a:r>
              <a:rPr lang="ru-RU" b="1" dirty="0"/>
              <a:t> </a:t>
            </a:r>
            <a:r>
              <a:rPr lang="en-US" b="1" dirty="0"/>
              <a:t>                                  </a:t>
            </a:r>
            <a:r>
              <a:rPr lang="ru-RU" dirty="0"/>
              <a:t>з </a:t>
            </a:r>
            <a:r>
              <a:rPr lang="ru-RU" dirty="0" err="1"/>
              <a:t>Церебролізином</a:t>
            </a:r>
            <a:endParaRPr lang="ru-RU" dirty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b="1" dirty="0" err="1"/>
              <a:t>Відновлення</a:t>
            </a:r>
            <a:r>
              <a:rPr lang="ru-RU" b="1" dirty="0"/>
              <a:t> </a:t>
            </a:r>
            <a:r>
              <a:rPr lang="ru-RU" b="1" dirty="0" err="1"/>
              <a:t>повної</a:t>
            </a:r>
            <a:r>
              <a:rPr lang="ru-RU" b="1" dirty="0"/>
              <a:t> </a:t>
            </a:r>
            <a:r>
              <a:rPr lang="ru-RU" b="1" dirty="0" err="1"/>
              <a:t>незалежності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оцінка</a:t>
            </a:r>
            <a:r>
              <a:rPr lang="ru-RU" dirty="0"/>
              <a:t> по </a:t>
            </a:r>
            <a:r>
              <a:rPr lang="ru-RU" dirty="0" err="1"/>
              <a:t>шкалі</a:t>
            </a:r>
            <a:r>
              <a:rPr lang="ru-RU" dirty="0"/>
              <a:t> </a:t>
            </a:r>
            <a:r>
              <a:rPr lang="en-US" dirty="0" err="1"/>
              <a:t>mRS</a:t>
            </a:r>
            <a:r>
              <a:rPr lang="en-US" dirty="0"/>
              <a:t> </a:t>
            </a:r>
            <a:r>
              <a:rPr lang="ru-RU" dirty="0"/>
              <a:t>на 90-й день</a:t>
            </a:r>
          </a:p>
        </p:txBody>
      </p:sp>
    </p:spTree>
    <p:extLst>
      <p:ext uri="{BB962C8B-B14F-4D97-AF65-F5344CB8AC3E}">
        <p14:creationId xmlns:p14="http://schemas.microsoft.com/office/powerpoint/2010/main" val="3347231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61729" y="366162"/>
            <a:ext cx="6463072" cy="1143000"/>
          </a:xfrm>
        </p:spPr>
        <p:txBody>
          <a:bodyPr/>
          <a:lstStyle/>
          <a:p>
            <a:pPr algn="ctr"/>
            <a:r>
              <a:rPr lang="uk-UA" dirty="0"/>
              <a:t>Переваги для пацієнтів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38166" y="1919893"/>
            <a:ext cx="8310198" cy="2687617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ru-RU" dirty="0" err="1"/>
              <a:t>Церебролізин</a:t>
            </a:r>
            <a:r>
              <a:rPr lang="en-US" dirty="0"/>
              <a:t>® </a:t>
            </a:r>
            <a:r>
              <a:rPr lang="ru-RU" b="1" dirty="0" err="1"/>
              <a:t>знижує</a:t>
            </a:r>
            <a:r>
              <a:rPr lang="ru-RU" dirty="0"/>
              <a:t> </a:t>
            </a:r>
            <a:r>
              <a:rPr lang="ru-RU" b="1" dirty="0" err="1"/>
              <a:t>ризик</a:t>
            </a:r>
            <a:r>
              <a:rPr lang="ru-RU" b="1" dirty="0"/>
              <a:t> </a:t>
            </a:r>
            <a:r>
              <a:rPr lang="ru-RU" b="1" dirty="0" err="1"/>
              <a:t>смерті</a:t>
            </a:r>
            <a:r>
              <a:rPr lang="ru-RU" b="1" dirty="0"/>
              <a:t> на </a:t>
            </a:r>
            <a:r>
              <a:rPr lang="ru-RU" b="1" dirty="0">
                <a:solidFill>
                  <a:srgbClr val="FF0000"/>
                </a:solidFill>
              </a:rPr>
              <a:t>19% </a:t>
            </a:r>
            <a:endParaRPr lang="en-US" sz="2000" dirty="0">
              <a:solidFill>
                <a:srgbClr val="FF0000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ru-RU" dirty="0" err="1"/>
              <a:t>Церебролізин</a:t>
            </a:r>
            <a:r>
              <a:rPr lang="en-US" dirty="0"/>
              <a:t>® </a:t>
            </a:r>
            <a:r>
              <a:rPr lang="ru-RU" b="1" dirty="0" err="1"/>
              <a:t>покращує</a:t>
            </a:r>
            <a:r>
              <a:rPr lang="ru-RU" dirty="0"/>
              <a:t> </a:t>
            </a:r>
            <a:r>
              <a:rPr lang="ru-RU" b="1" dirty="0" err="1"/>
              <a:t>результати</a:t>
            </a:r>
            <a:r>
              <a:rPr lang="ru-RU" b="1" dirty="0"/>
              <a:t> </a:t>
            </a:r>
            <a:r>
              <a:rPr lang="ru-RU" b="1" dirty="0" err="1"/>
              <a:t>інсульту</a:t>
            </a:r>
            <a:r>
              <a:rPr lang="ru-RU" dirty="0"/>
              <a:t> </a:t>
            </a:r>
            <a:r>
              <a:rPr lang="ru-RU" b="1" dirty="0"/>
              <a:t>на </a:t>
            </a:r>
            <a:r>
              <a:rPr lang="ru-RU" b="1" dirty="0">
                <a:solidFill>
                  <a:srgbClr val="FF0000"/>
                </a:solidFill>
              </a:rPr>
              <a:t>60%</a:t>
            </a:r>
            <a:endParaRPr lang="ru-RU" dirty="0">
              <a:solidFill>
                <a:srgbClr val="FF0000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ru-RU" dirty="0"/>
              <a:t>При </a:t>
            </a:r>
            <a:r>
              <a:rPr lang="ru-RU" dirty="0" err="1"/>
              <a:t>лікуванні</a:t>
            </a:r>
            <a:r>
              <a:rPr lang="ru-RU" dirty="0"/>
              <a:t> </a:t>
            </a:r>
            <a:r>
              <a:rPr lang="ru-RU" dirty="0" err="1"/>
              <a:t>Церебролізином</a:t>
            </a:r>
            <a:r>
              <a:rPr lang="en-US" dirty="0"/>
              <a:t>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8-й</a:t>
            </a:r>
            <a:r>
              <a:rPr lang="en-US" dirty="0"/>
              <a:t> </a:t>
            </a:r>
            <a:r>
              <a:rPr lang="ru-RU" dirty="0" err="1"/>
              <a:t>пацієнт</a:t>
            </a:r>
            <a:r>
              <a:rPr lang="ru-RU" dirty="0"/>
              <a:t> </a:t>
            </a:r>
            <a:r>
              <a:rPr lang="ru-RU" dirty="0" err="1"/>
              <a:t>покаже</a:t>
            </a:r>
            <a:r>
              <a:rPr lang="ru-RU" dirty="0"/>
              <a:t> </a:t>
            </a:r>
            <a:r>
              <a:rPr lang="en-US" dirty="0"/>
              <a:t>                             </a:t>
            </a:r>
            <a:r>
              <a:rPr lang="ru-RU" dirty="0" err="1"/>
              <a:t>клинічно</a:t>
            </a:r>
            <a:r>
              <a:rPr lang="ru-RU" dirty="0"/>
              <a:t> </a:t>
            </a:r>
            <a:r>
              <a:rPr lang="ru-RU" dirty="0" err="1"/>
              <a:t>значимі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по </a:t>
            </a:r>
            <a:r>
              <a:rPr lang="ru-RU" dirty="0" err="1"/>
              <a:t>шкалі</a:t>
            </a:r>
            <a:r>
              <a:rPr lang="en-US" dirty="0"/>
              <a:t> NIHSS </a:t>
            </a:r>
            <a:r>
              <a:rPr lang="ru-RU" dirty="0"/>
              <a:t>на </a:t>
            </a:r>
            <a:r>
              <a:rPr lang="en-US" dirty="0"/>
              <a:t>30</a:t>
            </a:r>
            <a:r>
              <a:rPr lang="ru-RU" dirty="0"/>
              <a:t>-й день</a:t>
            </a:r>
            <a:endParaRPr lang="en-US" dirty="0"/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ru-RU" dirty="0" err="1"/>
              <a:t>Пацієнти</a:t>
            </a:r>
            <a:r>
              <a:rPr lang="ru-RU" dirty="0"/>
              <a:t> </a:t>
            </a:r>
            <a:r>
              <a:rPr lang="ru-RU" b="1" dirty="0" err="1"/>
              <a:t>менш</a:t>
            </a:r>
            <a:r>
              <a:rPr lang="ru-RU" b="1" dirty="0"/>
              <a:t> </a:t>
            </a:r>
            <a:r>
              <a:rPr lang="ru-RU" b="1" dirty="0" err="1"/>
              <a:t>залежні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сторонньої</a:t>
            </a:r>
            <a:r>
              <a:rPr lang="ru-RU" b="1" dirty="0"/>
              <a:t> </a:t>
            </a:r>
            <a:r>
              <a:rPr lang="ru-RU" b="1" dirty="0" err="1"/>
              <a:t>допомоги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0619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48719" y="-57089"/>
            <a:ext cx="5850309" cy="1143000"/>
          </a:xfrm>
        </p:spPr>
        <p:txBody>
          <a:bodyPr>
            <a:normAutofit/>
          </a:bodyPr>
          <a:lstStyle/>
          <a:p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доказовості</a:t>
            </a:r>
            <a:endParaRPr lang="de-AT" dirty="0"/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967106770"/>
              </p:ext>
            </p:extLst>
          </p:nvPr>
        </p:nvGraphicFramePr>
        <p:xfrm>
          <a:off x="4424621" y="1299882"/>
          <a:ext cx="6058840" cy="4184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Gerade Verbindung 10"/>
          <p:cNvCxnSpPr/>
          <p:nvPr/>
        </p:nvCxnSpPr>
        <p:spPr>
          <a:xfrm>
            <a:off x="3570671" y="3112443"/>
            <a:ext cx="287178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3562499" y="4276157"/>
            <a:ext cx="205177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3692437" y="1964198"/>
            <a:ext cx="3137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Рівень</a:t>
            </a:r>
            <a:r>
              <a:rPr lang="de-AT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1</a:t>
            </a:r>
            <a:r>
              <a:rPr lang="de-AT" b="1" dirty="0">
                <a:latin typeface="+mj-lt"/>
              </a:rPr>
              <a:t> </a:t>
            </a:r>
          </a:p>
          <a:p>
            <a:r>
              <a:rPr lang="de-AT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(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найвищий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рівень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доказовості</a:t>
            </a:r>
            <a:r>
              <a:rPr lang="de-AT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)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686767" y="3508816"/>
            <a:ext cx="2387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00B050"/>
                </a:solidFill>
                <a:latin typeface="+mj-lt"/>
              </a:rPr>
              <a:t>Рівень</a:t>
            </a:r>
            <a:r>
              <a:rPr lang="ru-RU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de-AT" b="1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686767" y="4641241"/>
            <a:ext cx="166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Рівень</a:t>
            </a:r>
            <a:r>
              <a:rPr lang="de-AT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3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910309" y="1298388"/>
            <a:ext cx="2073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>
                <a:latin typeface="+mj-lt"/>
              </a:rPr>
              <a:t>     </a:t>
            </a:r>
            <a:r>
              <a:rPr lang="ru-RU" sz="1200" b="1" dirty="0" err="1">
                <a:latin typeface="+mj-lt"/>
              </a:rPr>
              <a:t>Клінічні</a:t>
            </a:r>
            <a:endParaRPr lang="ru-RU" sz="1200" b="1" dirty="0">
              <a:latin typeface="+mj-lt"/>
            </a:endParaRPr>
          </a:p>
          <a:p>
            <a:pPr lvl="0"/>
            <a:r>
              <a:rPr lang="ru-RU" sz="1200" b="1" dirty="0" err="1">
                <a:latin typeface="+mj-lt"/>
              </a:rPr>
              <a:t>рекомендації</a:t>
            </a:r>
            <a:endParaRPr lang="de-AT" sz="1200" b="1" dirty="0">
              <a:latin typeface="+mj-lt"/>
            </a:endParaRPr>
          </a:p>
        </p:txBody>
      </p:sp>
      <p:sp>
        <p:nvSpPr>
          <p:cNvPr id="9" name="Pfeil nach oben 8"/>
          <p:cNvSpPr/>
          <p:nvPr/>
        </p:nvSpPr>
        <p:spPr>
          <a:xfrm>
            <a:off x="3134159" y="1529221"/>
            <a:ext cx="518120" cy="3954849"/>
          </a:xfrm>
          <a:prstGeom prst="up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Textfeld 15"/>
          <p:cNvSpPr txBox="1"/>
          <p:nvPr/>
        </p:nvSpPr>
        <p:spPr>
          <a:xfrm rot="16200000">
            <a:off x="685891" y="1818744"/>
            <a:ext cx="5427515" cy="34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Рівень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ru-RU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доказовості</a:t>
            </a:r>
            <a:endParaRPr lang="de-AT" sz="1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FE7068F7-3AE7-4C9C-BE11-CFAB03B75BEE}"/>
              </a:ext>
            </a:extLst>
          </p:cNvPr>
          <p:cNvSpPr/>
          <p:nvPr/>
        </p:nvSpPr>
        <p:spPr>
          <a:xfrm>
            <a:off x="442155" y="2548687"/>
            <a:ext cx="2400300" cy="1686577"/>
          </a:xfrm>
          <a:prstGeom prst="roundRect">
            <a:avLst/>
          </a:prstGeom>
          <a:solidFill>
            <a:srgbClr val="0085C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роки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клініцисти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сфокусовані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результатах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аналізів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9805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1524000" y="231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Дякую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за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увагу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89462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799" y="132592"/>
            <a:ext cx="10845583" cy="1143000"/>
          </a:xfrm>
        </p:spPr>
        <p:txBody>
          <a:bodyPr/>
          <a:lstStyle/>
          <a:p>
            <a:r>
              <a:rPr lang="ru-RU" dirty="0"/>
              <a:t>Словник</a:t>
            </a:r>
            <a:endParaRPr lang="en-US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629959"/>
              </p:ext>
            </p:extLst>
          </p:nvPr>
        </p:nvGraphicFramePr>
        <p:xfrm>
          <a:off x="3806916" y="574871"/>
          <a:ext cx="5258707" cy="4695188"/>
        </p:xfrm>
        <a:graphic>
          <a:graphicData uri="http://schemas.openxmlformats.org/drawingml/2006/table">
            <a:tbl>
              <a:tblPr/>
              <a:tblGrid>
                <a:gridCol w="962002">
                  <a:extLst>
                    <a:ext uri="{9D8B030D-6E8A-4147-A177-3AD203B41FA5}">
                      <a16:colId xmlns:a16="http://schemas.microsoft.com/office/drawing/2014/main" val="1418463793"/>
                    </a:ext>
                  </a:extLst>
                </a:gridCol>
                <a:gridCol w="4296705">
                  <a:extLst>
                    <a:ext uri="{9D8B030D-6E8A-4147-A177-3AD203B41FA5}">
                      <a16:colId xmlns:a16="http://schemas.microsoft.com/office/drawing/2014/main" val="60641641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Abbr</a:t>
                      </a:r>
                      <a:r>
                        <a:rPr lang="de-AT" sz="1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Опис</a:t>
                      </a:r>
                      <a:endParaRPr lang="de-AT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7047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0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Aggregated</a:t>
                      </a:r>
                      <a:r>
                        <a:rPr lang="de-AT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AT" sz="1400" b="0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data</a:t>
                      </a:r>
                      <a:endParaRPr lang="de-AT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3571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ANCOVA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0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analyses</a:t>
                      </a:r>
                      <a:r>
                        <a:rPr lang="de-AT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AT" sz="1400" b="0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AT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AT" sz="1400" b="0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covariance</a:t>
                      </a:r>
                      <a:r>
                        <a:rPr lang="de-AT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9463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Barthel Index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9910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IPD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individual patient data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3221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LOCF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Last observation carried forward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7129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0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middle</a:t>
                      </a:r>
                      <a:r>
                        <a:rPr lang="de-AT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AT" sz="1400" b="0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cerebral</a:t>
                      </a:r>
                      <a:r>
                        <a:rPr lang="de-AT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AT" sz="1400" b="0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artery</a:t>
                      </a:r>
                      <a:endParaRPr lang="de-AT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739607"/>
                  </a:ext>
                </a:extLst>
              </a:tr>
              <a:tr h="237488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MERT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maximin-efficient robust test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14191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modified Rankin Scale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84940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Mann-Whitney Test (measurement of effect size)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33654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NIHSS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National Institutes of Health Stroke Scale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36437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NINDS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National Institute of Neurological Disorders and Stroke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68591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Number needed to treat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54782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Odds Ratio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23219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Patient/Intervention/Comparison/Outcome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2157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rate difference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32585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Risk ratio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16034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serious adverse event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907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TEAE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treatment-emergent adverse event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5846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TESAE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treatment-emergent serious adverse event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4410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WMW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0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Wilconxon</a:t>
                      </a:r>
                      <a:r>
                        <a:rPr lang="de-AT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-Mann-Whitney </a:t>
                      </a:r>
                      <a:r>
                        <a:rPr lang="de-AT" sz="1400" b="0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test</a:t>
                      </a:r>
                      <a:endParaRPr lang="de-AT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04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899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33601" y="19569"/>
            <a:ext cx="8134187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Піраміда</a:t>
            </a:r>
            <a:r>
              <a:rPr lang="ru-RU" dirty="0"/>
              <a:t> </a:t>
            </a:r>
            <a:r>
              <a:rPr lang="ru-RU" dirty="0" err="1"/>
              <a:t>доказовості</a:t>
            </a:r>
            <a:r>
              <a:rPr lang="ru-RU" dirty="0"/>
              <a:t> </a:t>
            </a:r>
            <a:endParaRPr lang="de-AT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6584319" y="1405346"/>
            <a:ext cx="2253231" cy="1581938"/>
            <a:chOff x="4989228" y="1553649"/>
            <a:chExt cx="2253231" cy="1581938"/>
          </a:xfrm>
        </p:grpSpPr>
        <p:grpSp>
          <p:nvGrpSpPr>
            <p:cNvPr id="19" name="Gruppieren 18"/>
            <p:cNvGrpSpPr/>
            <p:nvPr/>
          </p:nvGrpSpPr>
          <p:grpSpPr>
            <a:xfrm>
              <a:off x="5823560" y="1553649"/>
              <a:ext cx="563307" cy="395484"/>
              <a:chOff x="2524255" y="0"/>
              <a:chExt cx="563307" cy="395484"/>
            </a:xfrm>
          </p:grpSpPr>
          <p:sp>
            <p:nvSpPr>
              <p:cNvPr id="30" name="Trapezoid 29"/>
              <p:cNvSpPr/>
              <p:nvPr/>
            </p:nvSpPr>
            <p:spPr>
              <a:xfrm>
                <a:off x="2524255" y="0"/>
                <a:ext cx="563307" cy="395484"/>
              </a:xfrm>
              <a:prstGeom prst="trapezoid">
                <a:avLst>
                  <a:gd name="adj" fmla="val 71217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Trapezoid 4"/>
              <p:cNvSpPr/>
              <p:nvPr/>
            </p:nvSpPr>
            <p:spPr>
              <a:xfrm>
                <a:off x="2524255" y="0"/>
                <a:ext cx="563307" cy="39548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b" anchorCtr="0">
                <a:noAutofit/>
              </a:bodyPr>
              <a:lstStyle/>
              <a:p>
                <a:pPr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de-AT" sz="1050" b="1" dirty="0"/>
              </a:p>
            </p:txBody>
          </p:sp>
        </p:grpSp>
        <p:grpSp>
          <p:nvGrpSpPr>
            <p:cNvPr id="20" name="Gruppieren 19"/>
            <p:cNvGrpSpPr/>
            <p:nvPr/>
          </p:nvGrpSpPr>
          <p:grpSpPr>
            <a:xfrm>
              <a:off x="5541905" y="1949133"/>
              <a:ext cx="1126615" cy="395484"/>
              <a:chOff x="2242600" y="395484"/>
              <a:chExt cx="1126615" cy="395484"/>
            </a:xfrm>
          </p:grpSpPr>
          <p:sp>
            <p:nvSpPr>
              <p:cNvPr id="28" name="Trapezoid 27"/>
              <p:cNvSpPr/>
              <p:nvPr/>
            </p:nvSpPr>
            <p:spPr>
              <a:xfrm>
                <a:off x="2242600" y="395484"/>
                <a:ext cx="1126615" cy="395484"/>
              </a:xfrm>
              <a:prstGeom prst="trapezoid">
                <a:avLst>
                  <a:gd name="adj" fmla="val 71217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1103764"/>
                  <a:satOff val="4423"/>
                  <a:lumOff val="959"/>
                  <a:alphaOff val="0"/>
                </a:schemeClr>
              </a:fillRef>
              <a:effectRef idx="0">
                <a:schemeClr val="accent5">
                  <a:hueOff val="-1103764"/>
                  <a:satOff val="4423"/>
                  <a:lumOff val="959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Trapezoid 6"/>
              <p:cNvSpPr/>
              <p:nvPr/>
            </p:nvSpPr>
            <p:spPr>
              <a:xfrm>
                <a:off x="2344604" y="395484"/>
                <a:ext cx="972044" cy="39548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b="1" dirty="0">
                    <a:solidFill>
                      <a:schemeClr val="tx1"/>
                    </a:solidFill>
                    <a:latin typeface="+mj-lt"/>
                  </a:rPr>
                  <a:t>Мета-</a:t>
                </a:r>
                <a:r>
                  <a:rPr lang="en-US" sz="1200" b="1" dirty="0">
                    <a:solidFill>
                      <a:schemeClr val="tx1"/>
                    </a:solidFill>
                    <a:latin typeface="+mj-lt"/>
                  </a:rPr>
                  <a:t>   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+mj-lt"/>
                  </a:rPr>
                  <a:t>аналіз</a:t>
                </a:r>
                <a:endParaRPr lang="de-AT" sz="1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1" name="Gruppieren 20"/>
            <p:cNvGrpSpPr/>
            <p:nvPr/>
          </p:nvGrpSpPr>
          <p:grpSpPr>
            <a:xfrm>
              <a:off x="5270882" y="2344618"/>
              <a:ext cx="1689923" cy="395484"/>
              <a:chOff x="1971577" y="790969"/>
              <a:chExt cx="1689923" cy="395484"/>
            </a:xfrm>
          </p:grpSpPr>
          <p:sp>
            <p:nvSpPr>
              <p:cNvPr id="26" name="Trapezoid 25"/>
              <p:cNvSpPr/>
              <p:nvPr/>
            </p:nvSpPr>
            <p:spPr>
              <a:xfrm>
                <a:off x="1971577" y="790969"/>
                <a:ext cx="1689923" cy="395484"/>
              </a:xfrm>
              <a:prstGeom prst="trapezoid">
                <a:avLst>
                  <a:gd name="adj" fmla="val 71217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2207528"/>
                  <a:satOff val="8847"/>
                  <a:lumOff val="1917"/>
                  <a:alphaOff val="0"/>
                </a:schemeClr>
              </a:fillRef>
              <a:effectRef idx="0">
                <a:schemeClr val="accent5">
                  <a:hueOff val="-2207528"/>
                  <a:satOff val="8847"/>
                  <a:lumOff val="1917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Trapezoid 8"/>
              <p:cNvSpPr/>
              <p:nvPr/>
            </p:nvSpPr>
            <p:spPr>
              <a:xfrm>
                <a:off x="2267313" y="790969"/>
                <a:ext cx="1225194" cy="39548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b="1" dirty="0" err="1">
                    <a:solidFill>
                      <a:schemeClr val="tx1"/>
                    </a:solidFill>
                    <a:latin typeface="+mj-lt"/>
                  </a:rPr>
                  <a:t>Систематичні</a:t>
                </a:r>
                <a:r>
                  <a:rPr lang="ru-RU" sz="1200" b="1" dirty="0">
                    <a:solidFill>
                      <a:schemeClr val="tx1"/>
                    </a:solidFill>
                    <a:latin typeface="+mj-lt"/>
                  </a:rPr>
                  <a:t> огляди</a:t>
                </a:r>
                <a:endParaRPr lang="de-AT" sz="1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2" name="Gruppieren 21"/>
            <p:cNvGrpSpPr/>
            <p:nvPr/>
          </p:nvGrpSpPr>
          <p:grpSpPr>
            <a:xfrm>
              <a:off x="4989228" y="2740103"/>
              <a:ext cx="2253231" cy="395484"/>
              <a:chOff x="1689923" y="1186454"/>
              <a:chExt cx="2253231" cy="395484"/>
            </a:xfrm>
          </p:grpSpPr>
          <p:sp>
            <p:nvSpPr>
              <p:cNvPr id="24" name="Trapezoid 23"/>
              <p:cNvSpPr/>
              <p:nvPr/>
            </p:nvSpPr>
            <p:spPr>
              <a:xfrm>
                <a:off x="1689923" y="1186454"/>
                <a:ext cx="2253231" cy="395484"/>
              </a:xfrm>
              <a:prstGeom prst="trapezoid">
                <a:avLst>
                  <a:gd name="adj" fmla="val 71217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3311292"/>
                  <a:satOff val="13270"/>
                  <a:lumOff val="2876"/>
                  <a:alphaOff val="0"/>
                </a:schemeClr>
              </a:fillRef>
              <a:effectRef idx="0">
                <a:schemeClr val="accent5">
                  <a:hueOff val="-3311292"/>
                  <a:satOff val="13270"/>
                  <a:lumOff val="287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Trapezoid 10"/>
              <p:cNvSpPr/>
              <p:nvPr/>
            </p:nvSpPr>
            <p:spPr>
              <a:xfrm>
                <a:off x="2084238" y="1273502"/>
                <a:ext cx="1464600" cy="30843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b="1" dirty="0" err="1">
                    <a:solidFill>
                      <a:schemeClr val="tx1"/>
                    </a:solidFill>
                    <a:latin typeface="+mj-lt"/>
                  </a:rPr>
                  <a:t>Рандомізовані</a:t>
                </a:r>
                <a:r>
                  <a:rPr lang="ru-RU" sz="1200" b="1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+mj-lt"/>
                  </a:rPr>
                  <a:t>контрольовані</a:t>
                </a:r>
                <a:r>
                  <a:rPr lang="en-US" sz="1200" b="1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+mj-lt"/>
                  </a:rPr>
                  <a:t>дослідження</a:t>
                </a:r>
                <a:endParaRPr lang="de-AT" sz="1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  <p:sp>
        <p:nvSpPr>
          <p:cNvPr id="17" name="Textfeld 16"/>
          <p:cNvSpPr txBox="1"/>
          <p:nvPr/>
        </p:nvSpPr>
        <p:spPr>
          <a:xfrm>
            <a:off x="7170788" y="1349602"/>
            <a:ext cx="2073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>
                <a:latin typeface="+mj-lt"/>
              </a:rPr>
              <a:t>     </a:t>
            </a:r>
            <a:r>
              <a:rPr lang="ru-RU" sz="1200" b="1" dirty="0" err="1">
                <a:latin typeface="+mj-lt"/>
              </a:rPr>
              <a:t>Клінічні</a:t>
            </a:r>
            <a:r>
              <a:rPr lang="ru-RU" sz="1200" b="1" dirty="0">
                <a:latin typeface="+mj-lt"/>
              </a:rPr>
              <a:t> </a:t>
            </a:r>
          </a:p>
          <a:p>
            <a:pPr lvl="0"/>
            <a:r>
              <a:rPr lang="ru-RU" sz="1200" b="1" dirty="0" err="1">
                <a:latin typeface="+mj-lt"/>
              </a:rPr>
              <a:t>рекомендації</a:t>
            </a:r>
            <a:endParaRPr lang="de-AT" sz="1200" b="1" dirty="0">
              <a:latin typeface="+mj-lt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496335" y="1913882"/>
            <a:ext cx="2941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Рівень</a:t>
            </a:r>
            <a:r>
              <a:rPr lang="de-AT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1</a:t>
            </a:r>
            <a:r>
              <a:rPr lang="de-AT" b="1" dirty="0">
                <a:latin typeface="+mj-lt"/>
              </a:rPr>
              <a:t> </a:t>
            </a:r>
          </a:p>
          <a:p>
            <a:pPr algn="r"/>
            <a:r>
              <a:rPr lang="de-AT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(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найвищий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рівень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доказовості</a:t>
            </a:r>
            <a:r>
              <a:rPr lang="de-AT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)</a:t>
            </a:r>
          </a:p>
        </p:txBody>
      </p:sp>
      <p:sp>
        <p:nvSpPr>
          <p:cNvPr id="33" name="Inhaltsplatzhalter 2"/>
          <p:cNvSpPr>
            <a:spLocks noGrp="1"/>
          </p:cNvSpPr>
          <p:nvPr>
            <p:ph idx="1"/>
          </p:nvPr>
        </p:nvSpPr>
        <p:spPr>
          <a:xfrm>
            <a:off x="2133601" y="3425258"/>
            <a:ext cx="8223833" cy="1937054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FF0000"/>
                </a:solidFill>
              </a:rPr>
              <a:t>Мета-</a:t>
            </a:r>
            <a:r>
              <a:rPr lang="ru-RU" sz="1800" b="1" dirty="0" err="1">
                <a:solidFill>
                  <a:srgbClr val="FF0000"/>
                </a:solidFill>
              </a:rPr>
              <a:t>аналіз</a:t>
            </a:r>
            <a:r>
              <a:rPr lang="ru-RU" sz="1800" b="1" dirty="0"/>
              <a:t> –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статистична</a:t>
            </a:r>
            <a:r>
              <a:rPr lang="ru-RU" sz="1800" dirty="0"/>
              <a:t> </a:t>
            </a:r>
            <a:r>
              <a:rPr lang="ru-RU" sz="1800" dirty="0" err="1"/>
              <a:t>комбінація</a:t>
            </a:r>
            <a:r>
              <a:rPr lang="ru-RU" sz="1800" dirty="0"/>
              <a:t> </a:t>
            </a:r>
            <a:r>
              <a:rPr lang="ru-RU" sz="1800" dirty="0" err="1"/>
              <a:t>результатів</a:t>
            </a:r>
            <a:r>
              <a:rPr lang="ru-RU" sz="1800" dirty="0"/>
              <a:t> </a:t>
            </a:r>
            <a:r>
              <a:rPr lang="ru-RU" sz="1800" dirty="0" err="1"/>
              <a:t>двох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більше</a:t>
            </a:r>
            <a:r>
              <a:rPr lang="ru-RU" sz="1800" dirty="0"/>
              <a:t> </a:t>
            </a:r>
            <a:r>
              <a:rPr lang="ru-RU" sz="1800" dirty="0" err="1"/>
              <a:t>окремих</a:t>
            </a:r>
            <a:r>
              <a:rPr lang="ru-RU" sz="1800" dirty="0"/>
              <a:t> </a:t>
            </a:r>
            <a:r>
              <a:rPr lang="en-US" sz="1800" dirty="0"/>
              <a:t> </a:t>
            </a:r>
            <a:r>
              <a:rPr lang="ru-RU" sz="1800" dirty="0" err="1"/>
              <a:t>рандомізованих</a:t>
            </a:r>
            <a:r>
              <a:rPr lang="ru-RU" sz="1800" dirty="0"/>
              <a:t> </a:t>
            </a:r>
            <a:r>
              <a:rPr lang="ru-RU" sz="1800" dirty="0" err="1"/>
              <a:t>контрольованих</a:t>
            </a:r>
            <a:r>
              <a:rPr lang="ru-RU" sz="1800" dirty="0"/>
              <a:t> </a:t>
            </a:r>
            <a:r>
              <a:rPr lang="ru-RU" sz="1800" dirty="0" err="1"/>
              <a:t>клінічних</a:t>
            </a:r>
            <a:r>
              <a:rPr lang="ru-RU" sz="1800" dirty="0"/>
              <a:t> </a:t>
            </a:r>
            <a:r>
              <a:rPr lang="ru-RU" sz="1800" dirty="0" err="1"/>
              <a:t>досліджень</a:t>
            </a:r>
            <a:r>
              <a:rPr lang="ru-RU" sz="1800" dirty="0"/>
              <a:t> в </a:t>
            </a:r>
            <a:r>
              <a:rPr lang="ru-RU" sz="1800" dirty="0" err="1"/>
              <a:t>єдиному</a:t>
            </a:r>
            <a:r>
              <a:rPr lang="ru-RU" sz="1800" dirty="0"/>
              <a:t> </a:t>
            </a:r>
            <a:r>
              <a:rPr lang="ru-RU" sz="1800" dirty="0" err="1"/>
              <a:t>оцінюванні</a:t>
            </a:r>
            <a:endParaRPr lang="ru-RU" sz="1800" dirty="0"/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ru-RU" sz="1800" b="1" dirty="0" err="1"/>
              <a:t>Переваги</a:t>
            </a:r>
            <a:r>
              <a:rPr lang="ru-RU" sz="1800" b="1" dirty="0"/>
              <a:t> мета-</a:t>
            </a:r>
            <a:r>
              <a:rPr lang="ru-RU" sz="1800" b="1" dirty="0" err="1"/>
              <a:t>аналізу</a:t>
            </a:r>
            <a:r>
              <a:rPr lang="en-US" sz="1800" b="1" dirty="0"/>
              <a:t>: </a:t>
            </a:r>
          </a:p>
          <a:p>
            <a:pPr lvl="0">
              <a:spcBef>
                <a:spcPts val="0"/>
              </a:spcBef>
            </a:pPr>
            <a:r>
              <a:rPr lang="ru-RU" sz="1800" dirty="0" err="1"/>
              <a:t>Підсилює</a:t>
            </a:r>
            <a:r>
              <a:rPr lang="ru-RU" sz="1800" dirty="0"/>
              <a:t> </a:t>
            </a:r>
            <a:r>
              <a:rPr lang="ru-RU" sz="1800" dirty="0" err="1"/>
              <a:t>важливість</a:t>
            </a:r>
            <a:r>
              <a:rPr lang="ru-RU" sz="1800" dirty="0"/>
              <a:t> </a:t>
            </a:r>
            <a:r>
              <a:rPr lang="ru-RU" sz="1800" dirty="0" err="1"/>
              <a:t>отриманих</a:t>
            </a:r>
            <a:r>
              <a:rPr lang="ru-RU" sz="1800" dirty="0"/>
              <a:t> </a:t>
            </a:r>
            <a:r>
              <a:rPr lang="ru-RU" sz="1800" dirty="0" err="1"/>
              <a:t>результатів</a:t>
            </a:r>
            <a:r>
              <a:rPr lang="ru-RU" sz="1800" dirty="0"/>
              <a:t> </a:t>
            </a:r>
            <a:r>
              <a:rPr lang="en-US" sz="1800" dirty="0">
                <a:solidFill>
                  <a:prstClr val="black">
                    <a:lumMod val="65000"/>
                    <a:lumOff val="35000"/>
                  </a:prstClr>
                </a:solidFill>
                <a:cs typeface="+mn-cs"/>
                <a:sym typeface="Wingdings 3"/>
              </a:rPr>
              <a:t></a:t>
            </a:r>
            <a:r>
              <a:rPr lang="en-US" sz="1800" dirty="0">
                <a:solidFill>
                  <a:prstClr val="black">
                    <a:lumMod val="65000"/>
                    <a:lumOff val="35000"/>
                  </a:prstClr>
                </a:solidFill>
                <a:cs typeface="+mn-cs"/>
              </a:rPr>
              <a:t> </a:t>
            </a:r>
            <a:r>
              <a:rPr lang="ru-RU" sz="1800" dirty="0" err="1">
                <a:solidFill>
                  <a:prstClr val="black">
                    <a:lumMod val="65000"/>
                    <a:lumOff val="35000"/>
                  </a:prstClr>
                </a:solidFill>
                <a:cs typeface="+mn-cs"/>
              </a:rPr>
              <a:t>вважається</a:t>
            </a: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cs typeface="+mn-cs"/>
              </a:rPr>
              <a:t> </a:t>
            </a:r>
            <a:r>
              <a:rPr lang="ru-RU" sz="1800" dirty="0" err="1">
                <a:solidFill>
                  <a:prstClr val="black">
                    <a:lumMod val="65000"/>
                    <a:lumOff val="35000"/>
                  </a:prstClr>
                </a:solidFill>
                <a:cs typeface="+mn-cs"/>
              </a:rPr>
              <a:t>доказом</a:t>
            </a: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cs typeface="+mn-cs"/>
              </a:rPr>
              <a:t> </a:t>
            </a:r>
            <a:r>
              <a:rPr lang="en-US" sz="1800" dirty="0">
                <a:solidFill>
                  <a:prstClr val="black">
                    <a:lumMod val="65000"/>
                    <a:lumOff val="35000"/>
                  </a:prstClr>
                </a:solidFill>
                <a:cs typeface="+mn-cs"/>
              </a:rPr>
              <a:t>1 </a:t>
            </a:r>
            <a:r>
              <a:rPr lang="ru-RU" sz="1800" dirty="0" err="1">
                <a:solidFill>
                  <a:prstClr val="black">
                    <a:lumMod val="65000"/>
                    <a:lumOff val="35000"/>
                  </a:prstClr>
                </a:solidFill>
                <a:cs typeface="+mn-cs"/>
              </a:rPr>
              <a:t>рівня</a:t>
            </a:r>
            <a:r>
              <a:rPr lang="en-US" sz="1800" dirty="0">
                <a:solidFill>
                  <a:prstClr val="black">
                    <a:lumMod val="65000"/>
                    <a:lumOff val="35000"/>
                  </a:prstClr>
                </a:solidFill>
                <a:sym typeface="Wingdings 3"/>
              </a:rPr>
              <a:t> </a:t>
            </a: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sym typeface="Wingdings 3"/>
              </a:rPr>
              <a:t> </a:t>
            </a:r>
            <a:r>
              <a:rPr lang="ru-RU" sz="1800" dirty="0" err="1">
                <a:solidFill>
                  <a:srgbClr val="FF0000"/>
                </a:solidFill>
                <a:sym typeface="Wingdings 3"/>
              </a:rPr>
              <a:t>найвищий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 err="1">
                <a:solidFill>
                  <a:srgbClr val="FF0000"/>
                </a:solidFill>
              </a:rPr>
              <a:t>ступінь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 err="1">
                <a:solidFill>
                  <a:srgbClr val="FF0000"/>
                </a:solidFill>
              </a:rPr>
              <a:t>доказовості</a:t>
            </a:r>
            <a:endParaRPr lang="en-US" sz="1800" dirty="0">
              <a:solidFill>
                <a:srgbClr val="FF0000"/>
              </a:solidFill>
            </a:endParaRPr>
          </a:p>
          <a:p>
            <a:endParaRPr lang="en-US" sz="1800" dirty="0"/>
          </a:p>
          <a:p>
            <a:endParaRPr lang="de-AT" sz="1800" b="1" dirty="0">
              <a:solidFill>
                <a:schemeClr val="tx1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2223247" y="1325836"/>
            <a:ext cx="7776375" cy="1889312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6" name="Ellipse 35"/>
          <p:cNvSpPr/>
          <p:nvPr/>
        </p:nvSpPr>
        <p:spPr>
          <a:xfrm>
            <a:off x="7062861" y="1800830"/>
            <a:ext cx="1296144" cy="395485"/>
          </a:xfrm>
          <a:prstGeom prst="ellipse">
            <a:avLst/>
          </a:prstGeom>
          <a:noFill/>
          <a:ln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rgbClr val="E30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185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77566" y="552789"/>
            <a:ext cx="7985336" cy="1143000"/>
          </a:xfrm>
        </p:spPr>
        <p:txBody>
          <a:bodyPr>
            <a:noAutofit/>
          </a:bodyPr>
          <a:lstStyle/>
          <a:p>
            <a:pPr algn="ctr"/>
            <a:r>
              <a:rPr lang="ru-RU" dirty="0" err="1"/>
              <a:t>Цілі</a:t>
            </a:r>
            <a:r>
              <a:rPr lang="ru-RU" dirty="0"/>
              <a:t> мета-</a:t>
            </a:r>
            <a:r>
              <a:rPr lang="ru-RU" dirty="0" err="1"/>
              <a:t>аналізу</a:t>
            </a:r>
            <a:r>
              <a:rPr lang="ru-RU" dirty="0"/>
              <a:t> проф. </a:t>
            </a:r>
            <a:r>
              <a:rPr lang="ru-RU" dirty="0" err="1"/>
              <a:t>Борнштейна</a:t>
            </a:r>
            <a:endParaRPr lang="en-US" dirty="0"/>
          </a:p>
        </p:txBody>
      </p:sp>
      <p:sp>
        <p:nvSpPr>
          <p:cNvPr id="4" name="Abgerundetes Rechteck 3"/>
          <p:cNvSpPr/>
          <p:nvPr/>
        </p:nvSpPr>
        <p:spPr>
          <a:xfrm>
            <a:off x="1665234" y="2401790"/>
            <a:ext cx="8810000" cy="1922579"/>
          </a:xfrm>
          <a:prstGeom prst="roundRect">
            <a:avLst/>
          </a:prstGeom>
          <a:solidFill>
            <a:srgbClr val="008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uk-U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ння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ефективності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безпеки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Церебролізину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пацієнтів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ішемічним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інсультом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фокусом на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раннє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функціональне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відновлення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шкалах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NIHSS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mRS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7543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98519" y="105716"/>
            <a:ext cx="5877200" cy="1143000"/>
          </a:xfrm>
        </p:spPr>
        <p:txBody>
          <a:bodyPr/>
          <a:lstStyle/>
          <a:p>
            <a:r>
              <a:rPr lang="ru-RU" dirty="0" err="1"/>
              <a:t>Методологія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2799" y="1385494"/>
            <a:ext cx="5224320" cy="4660899"/>
          </a:xfrm>
        </p:spPr>
        <p:txBody>
          <a:bodyPr>
            <a:normAutofit/>
          </a:bodyPr>
          <a:lstStyle/>
          <a:p>
            <a:r>
              <a:rPr lang="ru-RU" sz="1800" b="1" dirty="0" err="1"/>
              <a:t>Пацієнти</a:t>
            </a:r>
            <a:endParaRPr lang="en-US" sz="1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1879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err="1"/>
              <a:t>Вік</a:t>
            </a:r>
            <a:r>
              <a:rPr lang="en-US" sz="1800" dirty="0"/>
              <a:t>:</a:t>
            </a:r>
            <a:r>
              <a:rPr lang="ru-RU" sz="1800" dirty="0"/>
              <a:t> 1</a:t>
            </a:r>
            <a:r>
              <a:rPr lang="en-US" sz="1800" dirty="0"/>
              <a:t>8 – 88</a:t>
            </a:r>
            <a:endParaRPr lang="en-US" sz="800" dirty="0"/>
          </a:p>
          <a:p>
            <a:endParaRPr lang="en-US" sz="800" dirty="0"/>
          </a:p>
          <a:p>
            <a:r>
              <a:rPr lang="ru-RU" sz="1800" b="1" dirty="0" err="1"/>
              <a:t>Критерії</a:t>
            </a:r>
            <a:r>
              <a:rPr lang="ru-RU" sz="1800" b="1" dirty="0"/>
              <a:t> </a:t>
            </a:r>
            <a:r>
              <a:rPr lang="ru-RU" sz="1800" b="1" dirty="0" err="1"/>
              <a:t>включення</a:t>
            </a:r>
            <a:endParaRPr lang="en-US" sz="1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err="1"/>
              <a:t>Півкульний</a:t>
            </a:r>
            <a:r>
              <a:rPr lang="ru-RU" sz="1800" dirty="0"/>
              <a:t> </a:t>
            </a:r>
            <a:r>
              <a:rPr lang="ru-RU" sz="1800" dirty="0" err="1"/>
              <a:t>ішемічний</a:t>
            </a:r>
            <a:r>
              <a:rPr lang="ru-RU" sz="1800" dirty="0"/>
              <a:t> </a:t>
            </a:r>
            <a:r>
              <a:rPr lang="ru-RU" sz="1800" dirty="0" err="1"/>
              <a:t>інсульт</a:t>
            </a:r>
            <a:r>
              <a:rPr lang="ru-RU" sz="18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err="1"/>
              <a:t>Інсульт</a:t>
            </a:r>
            <a:r>
              <a:rPr lang="ru-RU" sz="1800" dirty="0"/>
              <a:t> </a:t>
            </a:r>
            <a:r>
              <a:rPr lang="ru-RU" sz="1800" dirty="0" err="1"/>
              <a:t>середнього</a:t>
            </a:r>
            <a:r>
              <a:rPr lang="ru-RU" sz="1800" dirty="0"/>
              <a:t> </a:t>
            </a:r>
            <a:r>
              <a:rPr lang="ru-RU" sz="1800" dirty="0" err="1"/>
              <a:t>ступеня</a:t>
            </a:r>
            <a:r>
              <a:rPr lang="ru-RU" sz="1800" dirty="0"/>
              <a:t> </a:t>
            </a:r>
            <a:r>
              <a:rPr lang="ru-RU" sz="1800" dirty="0" err="1"/>
              <a:t>важкості</a:t>
            </a:r>
            <a:r>
              <a:rPr lang="ru-RU" sz="1800" dirty="0"/>
              <a:t> та </a:t>
            </a:r>
            <a:r>
              <a:rPr lang="ru-RU" sz="1800" dirty="0" err="1"/>
              <a:t>важкий</a:t>
            </a: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r>
              <a:rPr lang="ru-RU" sz="1800" b="1" dirty="0" err="1"/>
              <a:t>Відбір</a:t>
            </a:r>
            <a:r>
              <a:rPr lang="ru-RU" sz="1800" b="1" dirty="0"/>
              <a:t> </a:t>
            </a:r>
            <a:r>
              <a:rPr lang="ru-RU" sz="1800" b="1" dirty="0" err="1"/>
              <a:t>досліджень</a:t>
            </a:r>
            <a:endParaRPr lang="en-US" sz="1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err="1"/>
              <a:t>Рандомізовані</a:t>
            </a:r>
            <a:r>
              <a:rPr lang="en-US" sz="1800" dirty="0"/>
              <a:t>, </a:t>
            </a:r>
            <a:r>
              <a:rPr lang="uk-UA" sz="1800" dirty="0"/>
              <a:t>по</a:t>
            </a:r>
            <a:r>
              <a:rPr lang="ru-RU" sz="1800" dirty="0" err="1"/>
              <a:t>двійні</a:t>
            </a:r>
            <a:r>
              <a:rPr lang="ru-RU" sz="1800" dirty="0"/>
              <a:t> </a:t>
            </a:r>
            <a:r>
              <a:rPr lang="ru-RU" sz="1800" dirty="0" err="1"/>
              <a:t>сліпі</a:t>
            </a:r>
            <a:r>
              <a:rPr lang="en-US" sz="1800" dirty="0"/>
              <a:t>, </a:t>
            </a:r>
            <a:r>
              <a:rPr lang="ru-RU" sz="1800" dirty="0"/>
              <a:t>плацебо </a:t>
            </a:r>
            <a:r>
              <a:rPr lang="ru-RU" sz="1800" dirty="0" err="1"/>
              <a:t>контрольовані</a:t>
            </a:r>
            <a:r>
              <a:rPr lang="ru-RU" sz="1800" dirty="0"/>
              <a:t> </a:t>
            </a:r>
            <a:r>
              <a:rPr lang="ru-RU" sz="1800" dirty="0" err="1"/>
              <a:t>клінічні</a:t>
            </a:r>
            <a:r>
              <a:rPr lang="ru-RU" sz="1800" dirty="0"/>
              <a:t> </a:t>
            </a:r>
            <a:r>
              <a:rPr lang="ru-RU" sz="1800" dirty="0" err="1"/>
              <a:t>дослідження</a:t>
            </a:r>
            <a:r>
              <a:rPr lang="en-US" sz="1800" dirty="0"/>
              <a:t> </a:t>
            </a:r>
            <a:r>
              <a:rPr lang="ru-RU" sz="1800" dirty="0" err="1"/>
              <a:t>Церебролізину</a:t>
            </a:r>
            <a:endParaRPr lang="en-US" sz="700" dirty="0"/>
          </a:p>
          <a:p>
            <a:endParaRPr lang="en-US" sz="700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6037119" y="1384667"/>
            <a:ext cx="6154881" cy="4660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Myriad Pro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30613"/>
              </a:buClr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30613"/>
              </a:buClr>
              <a:buFont typeface="Arial"/>
              <a:buChar char="–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30613"/>
              </a:buClr>
              <a:buFont typeface="Courier New"/>
              <a:buChar char="o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err="1"/>
              <a:t>Лікування</a:t>
            </a:r>
            <a:endParaRPr lang="en-US" sz="1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err="1"/>
              <a:t>Лікування</a:t>
            </a:r>
            <a:r>
              <a:rPr lang="ru-RU" sz="1800" dirty="0"/>
              <a:t> </a:t>
            </a:r>
            <a:r>
              <a:rPr lang="ru-RU" sz="1800" dirty="0" err="1"/>
              <a:t>Церебролізином</a:t>
            </a:r>
            <a:r>
              <a:rPr lang="ru-RU" sz="1800" dirty="0"/>
              <a:t> починалось                                 </a:t>
            </a:r>
            <a:r>
              <a:rPr lang="ru-RU" sz="1800" dirty="0">
                <a:solidFill>
                  <a:srgbClr val="FF0000"/>
                </a:solidFill>
              </a:rPr>
              <a:t>через </a:t>
            </a:r>
            <a:r>
              <a:rPr lang="en-US" sz="1800" dirty="0">
                <a:solidFill>
                  <a:srgbClr val="FF0000"/>
                </a:solidFill>
              </a:rPr>
              <a:t>72 </a:t>
            </a:r>
            <a:r>
              <a:rPr lang="ru-RU" sz="1800" dirty="0">
                <a:solidFill>
                  <a:srgbClr val="FF0000"/>
                </a:solidFill>
              </a:rPr>
              <a:t>г </a:t>
            </a:r>
            <a:r>
              <a:rPr lang="ru-RU" sz="1800" dirty="0" err="1">
                <a:solidFill>
                  <a:srgbClr val="FF0000"/>
                </a:solidFill>
              </a:rPr>
              <a:t>після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 err="1">
                <a:solidFill>
                  <a:srgbClr val="FF0000"/>
                </a:solidFill>
              </a:rPr>
              <a:t>інсульту</a:t>
            </a:r>
            <a:endParaRPr lang="en-US" sz="18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err="1"/>
              <a:t>Добове</a:t>
            </a:r>
            <a:r>
              <a:rPr lang="ru-RU" sz="1800" dirty="0"/>
              <a:t> </a:t>
            </a:r>
            <a:r>
              <a:rPr lang="ru-RU" sz="1800" dirty="0" err="1"/>
              <a:t>дозування</a:t>
            </a:r>
            <a:r>
              <a:rPr lang="en-US" sz="1800" dirty="0"/>
              <a:t>: </a:t>
            </a:r>
            <a:r>
              <a:rPr lang="en-US" sz="1800" dirty="0">
                <a:solidFill>
                  <a:srgbClr val="FF0000"/>
                </a:solidFill>
              </a:rPr>
              <a:t>30 – 50 </a:t>
            </a:r>
            <a:r>
              <a:rPr lang="ru-RU" sz="1800" dirty="0">
                <a:solidFill>
                  <a:srgbClr val="FF0000"/>
                </a:solidFill>
              </a:rPr>
              <a:t>мл</a:t>
            </a:r>
            <a:endParaRPr lang="en-US" sz="18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err="1"/>
              <a:t>Тривалість</a:t>
            </a:r>
            <a:r>
              <a:rPr lang="ru-RU" sz="1800" dirty="0"/>
              <a:t> </a:t>
            </a:r>
            <a:r>
              <a:rPr lang="ru-RU" sz="1800" dirty="0" err="1"/>
              <a:t>лікування</a:t>
            </a:r>
            <a:r>
              <a:rPr lang="ru-RU" sz="1800" dirty="0"/>
              <a:t> </a:t>
            </a:r>
            <a:r>
              <a:rPr lang="ru-RU" sz="1800" dirty="0" err="1"/>
              <a:t>Церебролізином</a:t>
            </a:r>
            <a:r>
              <a:rPr lang="ru-RU" sz="1800" dirty="0"/>
              <a:t> </a:t>
            </a:r>
            <a:r>
              <a:rPr lang="ru-RU" sz="1800" dirty="0" err="1"/>
              <a:t>складала</a:t>
            </a:r>
            <a:r>
              <a:rPr lang="ru-RU" sz="1800" dirty="0"/>
              <a:t> </a:t>
            </a:r>
            <a:r>
              <a:rPr lang="en-US" sz="1800" dirty="0"/>
              <a:t>                     </a:t>
            </a:r>
            <a:r>
              <a:rPr lang="en-US" sz="1800" dirty="0">
                <a:solidFill>
                  <a:srgbClr val="FF0000"/>
                </a:solidFill>
              </a:rPr>
              <a:t>10 – 21 </a:t>
            </a:r>
            <a:r>
              <a:rPr lang="ru-RU" sz="1800" dirty="0" err="1">
                <a:solidFill>
                  <a:srgbClr val="FF0000"/>
                </a:solidFill>
              </a:rPr>
              <a:t>днів</a:t>
            </a:r>
            <a:endParaRPr lang="ru-RU" sz="18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r>
              <a:rPr lang="ru-RU" sz="1800" b="1" dirty="0" err="1"/>
              <a:t>Первинні</a:t>
            </a:r>
            <a:r>
              <a:rPr lang="ru-RU" sz="1800" b="1" dirty="0"/>
              <a:t> </a:t>
            </a:r>
            <a:r>
              <a:rPr lang="ru-RU" sz="1800" b="1" dirty="0" err="1"/>
              <a:t>кінцеві</a:t>
            </a:r>
            <a:r>
              <a:rPr lang="ru-RU" sz="1800" b="1" dirty="0"/>
              <a:t> точки </a:t>
            </a:r>
            <a:r>
              <a:rPr lang="ru-RU" sz="1800" b="1" dirty="0" err="1"/>
              <a:t>аналізу</a:t>
            </a:r>
            <a:endParaRPr lang="en-US" sz="1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NIHSS (MW) </a:t>
            </a:r>
            <a:r>
              <a:rPr lang="ru-RU" sz="1800" dirty="0"/>
              <a:t>на день </a:t>
            </a:r>
            <a:r>
              <a:rPr lang="en-US" sz="1800" dirty="0"/>
              <a:t>30</a:t>
            </a:r>
            <a:r>
              <a:rPr lang="ru-RU" sz="1800" dirty="0"/>
              <a:t>-й</a:t>
            </a:r>
            <a:r>
              <a:rPr lang="en-US" sz="1800" dirty="0"/>
              <a:t> (</a:t>
            </a:r>
            <a:r>
              <a:rPr lang="ru-RU" sz="1800" dirty="0" err="1"/>
              <a:t>або</a:t>
            </a:r>
            <a:r>
              <a:rPr lang="en-US" sz="1800" dirty="0"/>
              <a:t> </a:t>
            </a:r>
            <a:r>
              <a:rPr lang="uk-UA" sz="1800" dirty="0"/>
              <a:t> </a:t>
            </a:r>
            <a:r>
              <a:rPr lang="en-US" sz="1800" dirty="0"/>
              <a:t>21</a:t>
            </a:r>
            <a:r>
              <a:rPr lang="ru-RU" sz="1800" dirty="0"/>
              <a:t>-й</a:t>
            </a:r>
            <a:r>
              <a:rPr lang="en-US" sz="18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mRS</a:t>
            </a:r>
            <a:r>
              <a:rPr lang="en-US" sz="1800" dirty="0"/>
              <a:t> </a:t>
            </a:r>
            <a:r>
              <a:rPr lang="ru-RU" sz="1800" dirty="0"/>
              <a:t>на день </a:t>
            </a:r>
            <a:r>
              <a:rPr lang="en-US" sz="1800" dirty="0"/>
              <a:t>90</a:t>
            </a:r>
            <a:r>
              <a:rPr lang="ru-RU" sz="1800" dirty="0"/>
              <a:t>-й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NNT (NIHSS)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err="1"/>
              <a:t>Безпека</a:t>
            </a:r>
            <a:endParaRPr lang="en-US" sz="1800" dirty="0"/>
          </a:p>
        </p:txBody>
      </p:sp>
      <p:sp>
        <p:nvSpPr>
          <p:cNvPr id="6" name="Rechteck 5"/>
          <p:cNvSpPr/>
          <p:nvPr/>
        </p:nvSpPr>
        <p:spPr>
          <a:xfrm>
            <a:off x="1779668" y="6151131"/>
            <a:ext cx="57626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200" i="1" dirty="0">
                <a:solidFill>
                  <a:srgbClr val="4D4D4D"/>
                </a:solidFill>
                <a:hlinkClick r:id="rId3"/>
              </a:rPr>
              <a:t>https://doi.org/10.1007/s10072-017-3214-0</a:t>
            </a:r>
            <a:endParaRPr lang="de-AT" sz="1200" i="1" dirty="0">
              <a:solidFill>
                <a:srgbClr val="4D4D4D"/>
              </a:solidFill>
            </a:endParaRPr>
          </a:p>
          <a:p>
            <a:r>
              <a:rPr lang="de-AT" sz="1200" i="1" dirty="0">
                <a:solidFill>
                  <a:srgbClr val="4D4D4D"/>
                </a:solidFill>
                <a:hlinkClick r:id="rId4"/>
              </a:rPr>
              <a:t>https://link.springer.com/article/10.1007%2Fs10072-017-3214-0#SupplementaryMaterial</a:t>
            </a:r>
            <a:endParaRPr lang="de-AT" sz="1200" i="1" dirty="0">
              <a:solidFill>
                <a:srgbClr val="4D4D4D"/>
              </a:solidFill>
            </a:endParaRPr>
          </a:p>
          <a:p>
            <a:endParaRPr lang="de-AT" sz="1200" i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294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5858" y="351748"/>
            <a:ext cx="944883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Основне</a:t>
            </a:r>
            <a:r>
              <a:rPr lang="ru-RU" dirty="0"/>
              <a:t> </a:t>
            </a:r>
            <a:r>
              <a:rPr lang="ru-RU" dirty="0" err="1"/>
              <a:t>клінічне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endParaRPr lang="en-US" dirty="0"/>
          </a:p>
        </p:txBody>
      </p:sp>
      <p:sp>
        <p:nvSpPr>
          <p:cNvPr id="34" name="Abgerundetes Rechteck 33"/>
          <p:cNvSpPr/>
          <p:nvPr/>
        </p:nvSpPr>
        <p:spPr>
          <a:xfrm>
            <a:off x="1685273" y="1936655"/>
            <a:ext cx="8810000" cy="2448272"/>
          </a:xfrm>
          <a:prstGeom prst="roundRect">
            <a:avLst/>
          </a:prstGeom>
          <a:solidFill>
            <a:srgbClr val="008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буде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лікування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Церебролізином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добовому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дозуванні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50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розпочате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протягом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гострого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ішемічного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інсульту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покращувати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раннє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відновлення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39759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4773" y="-50822"/>
            <a:ext cx="10845583" cy="1143000"/>
          </a:xfrm>
        </p:spPr>
        <p:txBody>
          <a:bodyPr>
            <a:normAutofit/>
          </a:bodyPr>
          <a:lstStyle/>
          <a:p>
            <a:r>
              <a:rPr lang="ru-RU" dirty="0"/>
              <a:t>Дев</a:t>
            </a:r>
            <a:r>
              <a:rPr lang="en-US" dirty="0"/>
              <a:t>’</a:t>
            </a:r>
            <a:r>
              <a:rPr lang="ru-RU" dirty="0"/>
              <a:t>ять </a:t>
            </a:r>
            <a:r>
              <a:rPr lang="ru-RU" dirty="0" err="1"/>
              <a:t>досліджень</a:t>
            </a:r>
            <a:r>
              <a:rPr lang="ru-RU" dirty="0"/>
              <a:t> за </a:t>
            </a:r>
            <a:r>
              <a:rPr lang="ru-RU" dirty="0" err="1"/>
              <a:t>участю</a:t>
            </a:r>
            <a:r>
              <a:rPr lang="ru-RU" dirty="0"/>
              <a:t> </a:t>
            </a:r>
            <a:r>
              <a:rPr lang="en-US" dirty="0"/>
              <a:t>1879</a:t>
            </a:r>
            <a:r>
              <a:rPr lang="ru-RU" dirty="0"/>
              <a:t> </a:t>
            </a:r>
            <a:r>
              <a:rPr lang="ru-RU" dirty="0" err="1"/>
              <a:t>пацієнтів</a:t>
            </a:r>
            <a:endParaRPr lang="en-US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834849"/>
              </p:ext>
            </p:extLst>
          </p:nvPr>
        </p:nvGraphicFramePr>
        <p:xfrm>
          <a:off x="904773" y="1101906"/>
          <a:ext cx="8133349" cy="381867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68806">
                  <a:extLst>
                    <a:ext uri="{9D8B030D-6E8A-4147-A177-3AD203B41FA5}">
                      <a16:colId xmlns:a16="http://schemas.microsoft.com/office/drawing/2014/main" val="2886951422"/>
                    </a:ext>
                  </a:extLst>
                </a:gridCol>
                <a:gridCol w="2255776">
                  <a:extLst>
                    <a:ext uri="{9D8B030D-6E8A-4147-A177-3AD203B41FA5}">
                      <a16:colId xmlns:a16="http://schemas.microsoft.com/office/drawing/2014/main" val="2739313623"/>
                    </a:ext>
                  </a:extLst>
                </a:gridCol>
                <a:gridCol w="3308767">
                  <a:extLst>
                    <a:ext uri="{9D8B030D-6E8A-4147-A177-3AD203B41FA5}">
                      <a16:colId xmlns:a16="http://schemas.microsoft.com/office/drawing/2014/main" val="610117805"/>
                    </a:ext>
                  </a:extLst>
                </a:gridCol>
              </a:tblGrid>
              <a:tr h="516823">
                <a:tc>
                  <a:txBody>
                    <a:bodyPr/>
                    <a:lstStyle/>
                    <a:p>
                      <a:r>
                        <a:rPr lang="ru-RU" sz="1400" noProof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Дослідження</a:t>
                      </a:r>
                      <a:endParaRPr lang="en-US" sz="14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noProof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Головний</a:t>
                      </a:r>
                      <a:r>
                        <a:rPr lang="ru-RU" sz="14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ru-RU" sz="1400" noProof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дослідник</a:t>
                      </a:r>
                      <a:br>
                        <a:rPr lang="en-US" sz="1400" baseline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</a:br>
                      <a:endParaRPr lang="en-US" sz="14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noProof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Публікація</a:t>
                      </a:r>
                      <a:endParaRPr lang="en-US" sz="1400" baseline="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  <a:p>
                      <a:endParaRPr lang="en-US" sz="14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597553"/>
                  </a:ext>
                </a:extLst>
              </a:tr>
              <a:tr h="347794">
                <a:tc>
                  <a:txBody>
                    <a:bodyPr/>
                    <a:lstStyle/>
                    <a:p>
                      <a:r>
                        <a:rPr lang="en-US" sz="1400" b="0" noProof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Qaragozli</a:t>
                      </a:r>
                      <a:r>
                        <a:rPr lang="en-US" sz="1400" b="0" baseline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2011</a:t>
                      </a:r>
                      <a:endParaRPr lang="en-US" sz="1400" b="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noProof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Qaragozli</a:t>
                      </a:r>
                      <a:endParaRPr lang="en-US" sz="1400" b="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noProof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Gharagozli</a:t>
                      </a:r>
                      <a:r>
                        <a:rPr lang="en-US" sz="14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et al. 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333789"/>
                  </a:ext>
                </a:extLst>
              </a:tr>
              <a:tr h="516823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CASTA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Hong et al. 2009</a:t>
                      </a:r>
                      <a:r>
                        <a:rPr lang="en-US" sz="1400" baseline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(methodology)</a:t>
                      </a:r>
                    </a:p>
                    <a:p>
                      <a:r>
                        <a:rPr lang="en-US" sz="1400" baseline="0" noProof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Heiss</a:t>
                      </a:r>
                      <a:r>
                        <a:rPr lang="en-US" sz="1400" baseline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et al. 2012 (results)</a:t>
                      </a:r>
                      <a:endParaRPr lang="en-US" sz="14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429334"/>
                  </a:ext>
                </a:extLst>
              </a:tr>
              <a:tr h="347794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CERE-LYSE-I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Lang et al. 2013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714564"/>
                  </a:ext>
                </a:extLst>
              </a:tr>
              <a:tr h="347794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CARS-1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Muresanu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Muresanu et al. 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83326"/>
                  </a:ext>
                </a:extLst>
              </a:tr>
              <a:tr h="347794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CARS-2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Guekht</a:t>
                      </a:r>
                      <a:endParaRPr lang="en-US" sz="14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Guekht</a:t>
                      </a:r>
                      <a:r>
                        <a:rPr lang="en-US" sz="14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et al. 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531392"/>
                  </a:ext>
                </a:extLst>
              </a:tr>
              <a:tr h="347794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MRI-1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Skvortsova</a:t>
                      </a:r>
                      <a:r>
                        <a:rPr lang="en-US" sz="14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, Muresanu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Skvortsova</a:t>
                      </a:r>
                      <a:r>
                        <a:rPr lang="en-US" sz="14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et al. 2004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222051"/>
                  </a:ext>
                </a:extLst>
              </a:tr>
              <a:tr h="347794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MRI-2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Skvortsova</a:t>
                      </a:r>
                      <a:endParaRPr lang="en-US" sz="14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Shamalov</a:t>
                      </a:r>
                      <a:r>
                        <a:rPr lang="en-US" sz="1400" baseline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et al. 2010</a:t>
                      </a:r>
                      <a:endParaRPr lang="en-US" sz="14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656885"/>
                  </a:ext>
                </a:extLst>
              </a:tr>
              <a:tr h="347794">
                <a:tc>
                  <a:txBody>
                    <a:bodyPr/>
                    <a:lstStyle/>
                    <a:p>
                      <a:r>
                        <a:rPr lang="en-US" sz="1400" noProof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Amiri-Nikpour</a:t>
                      </a:r>
                      <a:r>
                        <a:rPr lang="en-US" sz="1400" baseline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et al. 2014</a:t>
                      </a:r>
                      <a:endParaRPr lang="en-US" sz="14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Amiri-Nikpour</a:t>
                      </a:r>
                      <a:r>
                        <a:rPr lang="en-US" sz="1400" baseline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et al. 2014</a:t>
                      </a:r>
                      <a:endParaRPr lang="en-US" sz="14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037422"/>
                  </a:ext>
                </a:extLst>
              </a:tr>
              <a:tr h="347794">
                <a:tc>
                  <a:txBody>
                    <a:bodyPr/>
                    <a:lstStyle/>
                    <a:p>
                      <a:r>
                        <a:rPr lang="en-US" sz="1400" noProof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Xue</a:t>
                      </a:r>
                      <a:r>
                        <a:rPr lang="en-US" sz="14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et al.</a:t>
                      </a:r>
                      <a:r>
                        <a:rPr lang="en-US" sz="1400" baseline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2016</a:t>
                      </a:r>
                      <a:endParaRPr lang="en-US" sz="14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Xue</a:t>
                      </a:r>
                      <a:r>
                        <a:rPr lang="en-US" sz="14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et al. 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317386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9130096" y="2674056"/>
            <a:ext cx="29838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solidFill>
                  <a:srgbClr val="00B050"/>
                </a:solidFill>
              </a:rPr>
              <a:t>Індивідуальні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дані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пацієнта</a:t>
            </a:r>
            <a:endParaRPr lang="en-US" sz="1600" dirty="0">
              <a:solidFill>
                <a:srgbClr val="00B050"/>
              </a:solidFill>
            </a:endParaRPr>
          </a:p>
          <a:p>
            <a:endParaRPr lang="en-US" sz="1600" dirty="0">
              <a:solidFill>
                <a:srgbClr val="92D050"/>
              </a:solidFill>
            </a:endParaRPr>
          </a:p>
          <a:p>
            <a:r>
              <a:rPr lang="en-US" sz="1600" dirty="0">
                <a:solidFill>
                  <a:srgbClr val="0085CD"/>
                </a:solidFill>
              </a:rPr>
              <a:t>+ </a:t>
            </a:r>
            <a:r>
              <a:rPr lang="ru-RU" sz="1600" dirty="0" err="1">
                <a:solidFill>
                  <a:srgbClr val="0085CD"/>
                </a:solidFill>
              </a:rPr>
              <a:t>Опубліковані</a:t>
            </a:r>
            <a:r>
              <a:rPr lang="ru-RU" sz="1600" dirty="0">
                <a:solidFill>
                  <a:srgbClr val="0085CD"/>
                </a:solidFill>
              </a:rPr>
              <a:t> </a:t>
            </a:r>
            <a:r>
              <a:rPr lang="ru-RU" sz="1600" dirty="0" err="1">
                <a:solidFill>
                  <a:srgbClr val="0085CD"/>
                </a:solidFill>
              </a:rPr>
              <a:t>зведені</a:t>
            </a:r>
            <a:r>
              <a:rPr lang="ru-RU" sz="1600" dirty="0">
                <a:solidFill>
                  <a:srgbClr val="0085CD"/>
                </a:solidFill>
              </a:rPr>
              <a:t> дан</a:t>
            </a:r>
            <a:r>
              <a:rPr lang="uk-UA" sz="1600" dirty="0">
                <a:solidFill>
                  <a:srgbClr val="0085CD"/>
                </a:solidFill>
              </a:rPr>
              <a:t>і</a:t>
            </a:r>
            <a:endParaRPr lang="en-US" sz="1600" dirty="0">
              <a:solidFill>
                <a:srgbClr val="0085CD"/>
              </a:solidFill>
            </a:endParaRPr>
          </a:p>
          <a:p>
            <a:r>
              <a:rPr lang="en-US" sz="16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			</a:t>
            </a:r>
            <a:r>
              <a:rPr lang="en-US" sz="1600" dirty="0">
                <a:solidFill>
                  <a:srgbClr val="7030A0"/>
                </a:solidFill>
              </a:rPr>
              <a:t> 			</a:t>
            </a: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</a:t>
            </a:r>
            <a:r>
              <a:rPr lang="ru-RU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Змішаний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підхід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</a:t>
            </a:r>
          </a:p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до </a:t>
            </a:r>
            <a:r>
              <a:rPr lang="ru-RU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оцінки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даних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904773" y="1624596"/>
            <a:ext cx="8133349" cy="1888380"/>
          </a:xfrm>
          <a:prstGeom prst="rect">
            <a:avLst/>
          </a:prstGeom>
          <a:noFill/>
          <a:ln w="476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904773" y="3549649"/>
            <a:ext cx="8133350" cy="1359475"/>
          </a:xfrm>
          <a:prstGeom prst="rect">
            <a:avLst/>
          </a:prstGeom>
          <a:noFill/>
          <a:ln w="47625">
            <a:solidFill>
              <a:srgbClr val="0085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2259407" y="5011731"/>
            <a:ext cx="67787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8 </a:t>
            </a:r>
            <a:r>
              <a:rPr lang="ru-RU" sz="2000" dirty="0">
                <a:solidFill>
                  <a:srgbClr val="FF0000"/>
                </a:solidFill>
              </a:rPr>
              <a:t>з</a:t>
            </a:r>
            <a:r>
              <a:rPr lang="en-US" sz="2000" dirty="0">
                <a:solidFill>
                  <a:srgbClr val="FF0000"/>
                </a:solidFill>
              </a:rPr>
              <a:t> 9 </a:t>
            </a:r>
            <a:r>
              <a:rPr lang="ru-RU" sz="2000" dirty="0" err="1">
                <a:solidFill>
                  <a:srgbClr val="FF0000"/>
                </a:solidFill>
              </a:rPr>
              <a:t>досліджень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відповідають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критерію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b="1" u="sng" dirty="0" err="1">
                <a:solidFill>
                  <a:srgbClr val="FF0000"/>
                </a:solidFill>
              </a:rPr>
              <a:t>Клас</a:t>
            </a:r>
            <a:r>
              <a:rPr lang="ru-RU" sz="2000" b="1" u="sng" dirty="0">
                <a:solidFill>
                  <a:srgbClr val="FF0000"/>
                </a:solidFill>
              </a:rPr>
              <a:t> 1</a:t>
            </a:r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досліджень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86417" y="6594524"/>
            <a:ext cx="47430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*Missing data below 10%</a:t>
            </a:r>
          </a:p>
        </p:txBody>
      </p:sp>
    </p:spTree>
    <p:extLst>
      <p:ext uri="{BB962C8B-B14F-4D97-AF65-F5344CB8AC3E}">
        <p14:creationId xmlns:p14="http://schemas.microsoft.com/office/powerpoint/2010/main" val="2428846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3415" y="274638"/>
            <a:ext cx="7996108" cy="1143000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З</a:t>
            </a:r>
            <a:r>
              <a:rPr lang="ru-RU" dirty="0" err="1">
                <a:latin typeface="+mj-lt"/>
              </a:rPr>
              <a:t>мішаний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підхід</a:t>
            </a:r>
            <a:r>
              <a:rPr lang="en-US" dirty="0">
                <a:latin typeface="+mj-lt"/>
              </a:rPr>
              <a:t> </a:t>
            </a:r>
            <a:r>
              <a:rPr lang="ru-RU" dirty="0"/>
              <a:t>до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оцінки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даних</a:t>
            </a:r>
            <a:endParaRPr lang="en-US" dirty="0">
              <a:latin typeface="+mj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30967" y="3485281"/>
            <a:ext cx="8980370" cy="1251284"/>
          </a:xfrm>
        </p:spPr>
        <p:txBody>
          <a:bodyPr>
            <a:noAutofit/>
          </a:bodyPr>
          <a:lstStyle/>
          <a:p>
            <a:endParaRPr lang="en-US" sz="1800" dirty="0">
              <a:solidFill>
                <a:srgbClr val="4D4D4D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4D4D4D"/>
                </a:solidFill>
              </a:rPr>
              <a:t>	</a:t>
            </a:r>
            <a:r>
              <a:rPr lang="ru-RU" sz="2200" b="1" u="sng" dirty="0" err="1">
                <a:solidFill>
                  <a:srgbClr val="4D4D4D"/>
                </a:solidFill>
              </a:rPr>
              <a:t>Переваги</a:t>
            </a:r>
            <a:r>
              <a:rPr lang="ru-RU" sz="2200" b="1" u="sng" dirty="0">
                <a:solidFill>
                  <a:srgbClr val="4D4D4D"/>
                </a:solidFill>
              </a:rPr>
              <a:t> </a:t>
            </a:r>
            <a:r>
              <a:rPr lang="ru-RU" sz="2200" b="1" u="sng" dirty="0" err="1">
                <a:solidFill>
                  <a:srgbClr val="4D4D4D"/>
                </a:solidFill>
              </a:rPr>
              <a:t>змішаного</a:t>
            </a:r>
            <a:r>
              <a:rPr lang="ru-RU" sz="2200" b="1" u="sng" dirty="0">
                <a:solidFill>
                  <a:srgbClr val="4D4D4D"/>
                </a:solidFill>
              </a:rPr>
              <a:t> </a:t>
            </a:r>
            <a:r>
              <a:rPr lang="ru-RU" sz="2200" b="1" u="sng" dirty="0" err="1">
                <a:solidFill>
                  <a:srgbClr val="4D4D4D"/>
                </a:solidFill>
              </a:rPr>
              <a:t>підходу</a:t>
            </a:r>
            <a:r>
              <a:rPr lang="ru-RU" sz="2200" b="1" u="sng" dirty="0">
                <a:solidFill>
                  <a:srgbClr val="4D4D4D"/>
                </a:solidFill>
              </a:rPr>
              <a:t>:</a:t>
            </a:r>
            <a:endParaRPr lang="en-US" sz="2200" b="1" u="sng" dirty="0">
              <a:solidFill>
                <a:srgbClr val="4D4D4D"/>
              </a:solidFill>
            </a:endParaRPr>
          </a:p>
          <a:p>
            <a:pPr marL="895350" lvl="1" indent="-438150"/>
            <a:r>
              <a:rPr lang="en-US" sz="2200" dirty="0">
                <a:solidFill>
                  <a:srgbClr val="4D4D4D"/>
                </a:solidFill>
                <a:latin typeface="+mj-lt"/>
              </a:rPr>
              <a:t>→ </a:t>
            </a:r>
            <a:r>
              <a:rPr lang="ru-RU" sz="2200" dirty="0">
                <a:solidFill>
                  <a:srgbClr val="4D4D4D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rgbClr val="4D4D4D"/>
                </a:solidFill>
                <a:latin typeface="+mj-lt"/>
              </a:rPr>
              <a:t>більш</a:t>
            </a:r>
            <a:r>
              <a:rPr lang="ru-RU" sz="2200" dirty="0">
                <a:solidFill>
                  <a:srgbClr val="4D4D4D"/>
                </a:solidFill>
                <a:latin typeface="+mj-lt"/>
              </a:rPr>
              <a:t> широка </a:t>
            </a:r>
            <a:r>
              <a:rPr lang="ru-RU" sz="2200" dirty="0" err="1">
                <a:solidFill>
                  <a:srgbClr val="4D4D4D"/>
                </a:solidFill>
                <a:latin typeface="+mj-lt"/>
              </a:rPr>
              <a:t>оцінка</a:t>
            </a:r>
            <a:r>
              <a:rPr lang="ru-RU" sz="2200" dirty="0">
                <a:solidFill>
                  <a:srgbClr val="4D4D4D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rgbClr val="4D4D4D"/>
                </a:solidFill>
                <a:latin typeface="+mj-lt"/>
              </a:rPr>
              <a:t>результатів</a:t>
            </a:r>
            <a:r>
              <a:rPr lang="ru-RU" sz="2200" dirty="0">
                <a:solidFill>
                  <a:srgbClr val="4D4D4D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rgbClr val="4D4D4D"/>
                </a:solidFill>
                <a:latin typeface="+mj-lt"/>
              </a:rPr>
              <a:t>клінічної</a:t>
            </a:r>
            <a:r>
              <a:rPr lang="ru-RU" sz="2200" dirty="0">
                <a:solidFill>
                  <a:srgbClr val="4D4D4D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rgbClr val="4D4D4D"/>
                </a:solidFill>
                <a:latin typeface="+mj-lt"/>
              </a:rPr>
              <a:t>ефективност</a:t>
            </a:r>
            <a:r>
              <a:rPr lang="uk-UA" sz="2200" dirty="0">
                <a:solidFill>
                  <a:srgbClr val="4D4D4D"/>
                </a:solidFill>
                <a:latin typeface="+mj-lt"/>
              </a:rPr>
              <a:t>і</a:t>
            </a:r>
            <a:endParaRPr lang="en-US" sz="2200" dirty="0">
              <a:solidFill>
                <a:srgbClr val="4D4D4D"/>
              </a:solidFill>
              <a:latin typeface="+mj-lt"/>
            </a:endParaRPr>
          </a:p>
          <a:p>
            <a:pPr marL="895350" lvl="1" indent="-438150"/>
            <a:r>
              <a:rPr lang="en-US" sz="2200" dirty="0">
                <a:solidFill>
                  <a:srgbClr val="4D4D4D"/>
                </a:solidFill>
                <a:latin typeface="+mj-lt"/>
              </a:rPr>
              <a:t>→ </a:t>
            </a:r>
            <a:r>
              <a:rPr lang="uk-UA" sz="2200" dirty="0">
                <a:solidFill>
                  <a:srgbClr val="4D4D4D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rgbClr val="4D4D4D"/>
                </a:solidFill>
                <a:latin typeface="+mj-lt"/>
              </a:rPr>
              <a:t>більш</a:t>
            </a:r>
            <a:r>
              <a:rPr lang="ru-RU" sz="2200" dirty="0">
                <a:solidFill>
                  <a:srgbClr val="4D4D4D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rgbClr val="4D4D4D"/>
                </a:solidFill>
                <a:latin typeface="+mj-lt"/>
              </a:rPr>
              <a:t>високий</a:t>
            </a:r>
            <a:r>
              <a:rPr lang="ru-RU" sz="2200" dirty="0">
                <a:solidFill>
                  <a:srgbClr val="4D4D4D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rgbClr val="4D4D4D"/>
                </a:solidFill>
                <a:latin typeface="+mj-lt"/>
              </a:rPr>
              <a:t>рівень</a:t>
            </a:r>
            <a:r>
              <a:rPr lang="ru-RU" sz="2200" dirty="0">
                <a:solidFill>
                  <a:srgbClr val="4D4D4D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rgbClr val="4D4D4D"/>
                </a:solidFill>
                <a:latin typeface="+mj-lt"/>
              </a:rPr>
              <a:t>достовірності</a:t>
            </a:r>
            <a:endParaRPr lang="en-US" sz="2200" dirty="0">
              <a:solidFill>
                <a:srgbClr val="4D4D4D"/>
              </a:solidFill>
              <a:latin typeface="+mj-lt"/>
            </a:endParaRPr>
          </a:p>
          <a:p>
            <a:endParaRPr lang="en-US" dirty="0"/>
          </a:p>
        </p:txBody>
      </p:sp>
      <p:sp>
        <p:nvSpPr>
          <p:cNvPr id="6" name="Abgerundetes Rechteck 5"/>
          <p:cNvSpPr/>
          <p:nvPr/>
        </p:nvSpPr>
        <p:spPr>
          <a:xfrm>
            <a:off x="1626670" y="1771048"/>
            <a:ext cx="3898232" cy="147266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Індивідуальні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пацієнта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(IPD)</a:t>
            </a:r>
          </a:p>
          <a:p>
            <a:pPr algn="ctr"/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дані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отримані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бази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даних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досліджень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6447323" y="1771048"/>
            <a:ext cx="3898232" cy="1472666"/>
          </a:xfrm>
          <a:prstGeom prst="roundRect">
            <a:avLst/>
          </a:prstGeom>
          <a:solidFill>
            <a:srgbClr val="0085C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Сукупні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дані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(AD) </a:t>
            </a:r>
          </a:p>
          <a:p>
            <a:pPr algn="ctr"/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дані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отримані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публікації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звіту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дослідження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5735064" y="2102561"/>
            <a:ext cx="3513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4D4D4D"/>
                </a:solidFill>
              </a:rPr>
              <a:t>+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78118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4092" y="3356"/>
            <a:ext cx="11738613" cy="1221219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/>
              <a:t>Церебролізин</a:t>
            </a:r>
            <a:r>
              <a:rPr lang="en-US" sz="3200" dirty="0"/>
              <a:t>®</a:t>
            </a:r>
            <a:r>
              <a:rPr lang="ru-RU" sz="3200" dirty="0"/>
              <a:t> </a:t>
            </a:r>
            <a:r>
              <a:rPr lang="ru-RU" sz="3200" dirty="0" err="1"/>
              <a:t>покращує</a:t>
            </a:r>
            <a:r>
              <a:rPr lang="ru-RU" sz="3200" dirty="0"/>
              <a:t> </a:t>
            </a:r>
            <a:r>
              <a:rPr lang="ru-RU" sz="3200" dirty="0" err="1"/>
              <a:t>раннє</a:t>
            </a:r>
            <a:r>
              <a:rPr lang="ru-RU" sz="3200" dirty="0"/>
              <a:t> </a:t>
            </a:r>
            <a:r>
              <a:rPr lang="ru-RU" sz="3200" dirty="0" err="1"/>
              <a:t>відновлення</a:t>
            </a:r>
            <a:r>
              <a:rPr lang="ru-RU" sz="3200" dirty="0"/>
              <a:t> </a:t>
            </a:r>
            <a:r>
              <a:rPr lang="ru-RU" sz="3200" dirty="0" err="1"/>
              <a:t>після</a:t>
            </a:r>
            <a:r>
              <a:rPr lang="ru-RU" sz="3200" dirty="0"/>
              <a:t> </a:t>
            </a:r>
            <a:r>
              <a:rPr lang="ru-RU" sz="3200" dirty="0" err="1"/>
              <a:t>інсульту</a:t>
            </a:r>
            <a:r>
              <a:rPr lang="ru-RU" sz="3200" dirty="0"/>
              <a:t>*</a:t>
            </a:r>
            <a:endParaRPr lang="en-US" sz="32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4086" y="1239085"/>
            <a:ext cx="7199470" cy="3936344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5754048" y="3813384"/>
            <a:ext cx="2647769" cy="30325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" name="Abgerundetes Rechteck 7"/>
          <p:cNvSpPr/>
          <p:nvPr/>
        </p:nvSpPr>
        <p:spPr>
          <a:xfrm>
            <a:off x="8864751" y="2280012"/>
            <a:ext cx="2999278" cy="1498665"/>
          </a:xfrm>
          <a:prstGeom prst="roundRect">
            <a:avLst/>
          </a:prstGeom>
          <a:solidFill>
            <a:srgbClr val="0085C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Церебролізин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дає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пацієнтам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60%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шансів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кращі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інсульту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9CDEBA-FED7-4539-85F9-99427354564F}"/>
              </a:ext>
            </a:extLst>
          </p:cNvPr>
          <p:cNvSpPr txBox="1"/>
          <p:nvPr/>
        </p:nvSpPr>
        <p:spPr>
          <a:xfrm>
            <a:off x="3023533" y="5175429"/>
            <a:ext cx="5520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Оцінка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по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шкалі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NIHSS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-й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(21)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день, процедура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підсумовування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(Wei-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Lachin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uk-UA" sz="1100" dirty="0"/>
          </a:p>
        </p:txBody>
      </p:sp>
    </p:spTree>
    <p:extLst>
      <p:ext uri="{BB962C8B-B14F-4D97-AF65-F5344CB8AC3E}">
        <p14:creationId xmlns:p14="http://schemas.microsoft.com/office/powerpoint/2010/main" val="211382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</TotalTime>
  <Words>1095</Words>
  <Application>Microsoft Office PowerPoint</Application>
  <PresentationFormat>Широкоэкранный</PresentationFormat>
  <Paragraphs>241</Paragraphs>
  <Slides>21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Cambria Math</vt:lpstr>
      <vt:lpstr>Courier New</vt:lpstr>
      <vt:lpstr>Myriad Pro</vt:lpstr>
      <vt:lpstr>Symbol</vt:lpstr>
      <vt:lpstr>Times New Roman</vt:lpstr>
      <vt:lpstr>Wingdings 3</vt:lpstr>
      <vt:lpstr>Office-Design</vt:lpstr>
      <vt:lpstr>Ефективність та безпека Церебролізину в ранньому відновленні після інсульту  Мета-аналіз дев’яти  рандомізованих досліджень</vt:lpstr>
      <vt:lpstr>Рівні доказовості</vt:lpstr>
      <vt:lpstr>Піраміда доказовості </vt:lpstr>
      <vt:lpstr>Цілі мета-аналізу проф. Борнштейна</vt:lpstr>
      <vt:lpstr>Методологія дослідження</vt:lpstr>
      <vt:lpstr>Основне клінічне питання дослідження</vt:lpstr>
      <vt:lpstr>Дев’ять досліджень за участю 1879 пацієнтів</vt:lpstr>
      <vt:lpstr>Змішаний підхід до оцінки даних</vt:lpstr>
      <vt:lpstr>Церебролізин® покращує раннє відновлення після інсульту*</vt:lpstr>
      <vt:lpstr>Підтверджена перевага Церебролізину</vt:lpstr>
      <vt:lpstr>Церебролізин® покращує шанси пацієнта на відновлення</vt:lpstr>
      <vt:lpstr>Значна перевага Церебролізину по mRS на 90-й день</vt:lpstr>
      <vt:lpstr>Підтверджена перевага Церебролізину</vt:lpstr>
      <vt:lpstr>Церебролізин® дає пацієнту більш високий шанс на виживання</vt:lpstr>
      <vt:lpstr>Сприятливий профіль безпеки Церебролізину</vt:lpstr>
      <vt:lpstr>Вагомий мета-аналіз з переконливими даними</vt:lpstr>
      <vt:lpstr>Резюме</vt:lpstr>
      <vt:lpstr>Ключові повідомлення</vt:lpstr>
      <vt:lpstr>Переваги для пацієнтів</vt:lpstr>
      <vt:lpstr>Презентация PowerPoint</vt:lpstr>
      <vt:lpstr>Словник</vt:lpstr>
    </vt:vector>
  </TitlesOfParts>
  <Company>Denken hilft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Sabine Müllner</dc:creator>
  <cp:lastModifiedBy>Pyvovarov, Vladyslav</cp:lastModifiedBy>
  <cp:revision>443</cp:revision>
  <dcterms:created xsi:type="dcterms:W3CDTF">2011-04-22T07:21:11Z</dcterms:created>
  <dcterms:modified xsi:type="dcterms:W3CDTF">2018-06-11T08:13:03Z</dcterms:modified>
</cp:coreProperties>
</file>